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1235" r:id="rId5"/>
    <p:sldId id="1244" r:id="rId6"/>
    <p:sldId id="1236" r:id="rId7"/>
    <p:sldId id="1237" r:id="rId8"/>
    <p:sldId id="1238" r:id="rId9"/>
    <p:sldId id="1240" r:id="rId10"/>
    <p:sldId id="1233" r:id="rId11"/>
    <p:sldId id="1247" r:id="rId12"/>
    <p:sldId id="1234" r:id="rId13"/>
    <p:sldId id="1115" r:id="rId14"/>
    <p:sldId id="1041" r:id="rId15"/>
    <p:sldId id="1245" r:id="rId16"/>
    <p:sldId id="1252" r:id="rId17"/>
    <p:sldId id="1242" r:id="rId18"/>
    <p:sldId id="1124" r:id="rId19"/>
    <p:sldId id="1251" r:id="rId20"/>
    <p:sldId id="1239" r:id="rId21"/>
    <p:sldId id="1241" r:id="rId22"/>
    <p:sldId id="1232" r:id="rId23"/>
    <p:sldId id="1250" r:id="rId24"/>
    <p:sldId id="1227" r:id="rId2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F67"/>
    <a:srgbClr val="5EBEE4"/>
    <a:srgbClr val="98DC56"/>
    <a:srgbClr val="4CD6B0"/>
    <a:srgbClr val="94E6D0"/>
    <a:srgbClr val="592B82"/>
    <a:srgbClr val="F0DBB0"/>
    <a:srgbClr val="EED7AE"/>
    <a:srgbClr val="F86251"/>
    <a:srgbClr val="B3D6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8621FA-894F-4821-8B45-A2B3E03836D9}" v="5" dt="2023-07-12T10:10:09.812"/>
  </p1510:revLst>
</p1510:revInfo>
</file>

<file path=ppt/tableStyles.xml><?xml version="1.0" encoding="utf-8"?>
<a:tblStyleLst xmlns:a="http://schemas.openxmlformats.org/drawingml/2006/main" def="{5C22544A-7EE6-4342-B048-85BDC9FD1C3A}">
  <a:tblStyle styleId="{1FECB4D8-DB02-4DC6-A0A2-4F2EBAE1DC90}" styleName="Μεσαίο στυλ 1 - Έμφαση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Φωτεινό στυλ 2 - Έμφαση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Μεσαίο στυλ 1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Μεσαίο στυλ 1 - Έμφαση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Μεσαίο στυλ 1 - Έμφαση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Μεσαίο στυλ 1 - Έμφαση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Φωτεινό στυλ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Φωτεινό στυλ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Φωτεινό στυλ 1 - Έμφαση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Φωτεινό στυλ 2 - Έμφαση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Σκούρο στυλ 2 - Έμφαση 5/Έμφαση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Σκούρο στυλ 2 - Έμφαση 3/Έμφαση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569" autoAdjust="0"/>
  </p:normalViewPr>
  <p:slideViewPr>
    <p:cSldViewPr snapToGrid="0">
      <p:cViewPr varScale="1">
        <p:scale>
          <a:sx n="50" d="100"/>
          <a:sy n="50" d="100"/>
        </p:scale>
        <p:origin x="1906" y="53"/>
      </p:cViewPr>
      <p:guideLst/>
    </p:cSldViewPr>
  </p:slideViewPr>
  <p:notesTextViewPr>
    <p:cViewPr>
      <p:scale>
        <a:sx n="1" d="1"/>
        <a:sy n="1" d="1"/>
      </p:scale>
      <p:origin x="0" y="-201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lachaki Iro" userId="bb93cca2-5cd0-409e-8d9a-91cbd3c60a43" providerId="ADAL" clId="{CA8621FA-894F-4821-8B45-A2B3E03836D9}"/>
    <pc:docChg chg="undo custSel modSld sldOrd">
      <pc:chgData name="Vlachaki Iro" userId="bb93cca2-5cd0-409e-8d9a-91cbd3c60a43" providerId="ADAL" clId="{CA8621FA-894F-4821-8B45-A2B3E03836D9}" dt="2023-07-12T13:19:17.443" v="533" actId="113"/>
      <pc:docMkLst>
        <pc:docMk/>
      </pc:docMkLst>
      <pc:sldChg chg="addSp delSp modSp mod">
        <pc:chgData name="Vlachaki Iro" userId="bb93cca2-5cd0-409e-8d9a-91cbd3c60a43" providerId="ADAL" clId="{CA8621FA-894F-4821-8B45-A2B3E03836D9}" dt="2023-07-12T10:13:29.136" v="518" actId="1076"/>
        <pc:sldMkLst>
          <pc:docMk/>
          <pc:sldMk cId="182140125" sldId="1227"/>
        </pc:sldMkLst>
        <pc:picChg chg="add mod ord">
          <ac:chgData name="Vlachaki Iro" userId="bb93cca2-5cd0-409e-8d9a-91cbd3c60a43" providerId="ADAL" clId="{CA8621FA-894F-4821-8B45-A2B3E03836D9}" dt="2023-07-12T10:13:29.136" v="518" actId="1076"/>
          <ac:picMkLst>
            <pc:docMk/>
            <pc:sldMk cId="182140125" sldId="1227"/>
            <ac:picMk id="4" creationId="{9A24B923-0771-C930-3A46-50EF5BB667D1}"/>
          </ac:picMkLst>
        </pc:picChg>
        <pc:picChg chg="del">
          <ac:chgData name="Vlachaki Iro" userId="bb93cca2-5cd0-409e-8d9a-91cbd3c60a43" providerId="ADAL" clId="{CA8621FA-894F-4821-8B45-A2B3E03836D9}" dt="2023-07-12T10:10:09.052" v="505" actId="478"/>
          <ac:picMkLst>
            <pc:docMk/>
            <pc:sldMk cId="182140125" sldId="1227"/>
            <ac:picMk id="5" creationId="{11805E44-1503-9BD1-9D68-ED3B2F8D462F}"/>
          </ac:picMkLst>
        </pc:picChg>
      </pc:sldChg>
      <pc:sldChg chg="ord">
        <pc:chgData name="Vlachaki Iro" userId="bb93cca2-5cd0-409e-8d9a-91cbd3c60a43" providerId="ADAL" clId="{CA8621FA-894F-4821-8B45-A2B3E03836D9}" dt="2023-07-12T09:36:57.524" v="3"/>
        <pc:sldMkLst>
          <pc:docMk/>
          <pc:sldMk cId="1202943932" sldId="1233"/>
        </pc:sldMkLst>
      </pc:sldChg>
      <pc:sldChg chg="modNotesTx">
        <pc:chgData name="Vlachaki Iro" userId="bb93cca2-5cd0-409e-8d9a-91cbd3c60a43" providerId="ADAL" clId="{CA8621FA-894F-4821-8B45-A2B3E03836D9}" dt="2023-07-12T09:52:29.452" v="504" actId="313"/>
        <pc:sldMkLst>
          <pc:docMk/>
          <pc:sldMk cId="314064667" sldId="1235"/>
        </pc:sldMkLst>
      </pc:sldChg>
      <pc:sldChg chg="modNotesTx">
        <pc:chgData name="Vlachaki Iro" userId="bb93cca2-5cd0-409e-8d9a-91cbd3c60a43" providerId="ADAL" clId="{CA8621FA-894F-4821-8B45-A2B3E03836D9}" dt="2023-07-12T13:04:00.347" v="525" actId="113"/>
        <pc:sldMkLst>
          <pc:docMk/>
          <pc:sldMk cId="294622767" sldId="1237"/>
        </pc:sldMkLst>
      </pc:sldChg>
      <pc:sldChg chg="modNotesTx">
        <pc:chgData name="Vlachaki Iro" userId="bb93cca2-5cd0-409e-8d9a-91cbd3c60a43" providerId="ADAL" clId="{CA8621FA-894F-4821-8B45-A2B3E03836D9}" dt="2023-07-12T13:07:42.473" v="527" actId="113"/>
        <pc:sldMkLst>
          <pc:docMk/>
          <pc:sldMk cId="2391061216" sldId="1238"/>
        </pc:sldMkLst>
      </pc:sldChg>
      <pc:sldChg chg="modNotesTx">
        <pc:chgData name="Vlachaki Iro" userId="bb93cca2-5cd0-409e-8d9a-91cbd3c60a43" providerId="ADAL" clId="{CA8621FA-894F-4821-8B45-A2B3E03836D9}" dt="2023-07-12T13:10:05.814" v="532" actId="113"/>
        <pc:sldMkLst>
          <pc:docMk/>
          <pc:sldMk cId="1961797183" sldId="1240"/>
        </pc:sldMkLst>
      </pc:sldChg>
      <pc:sldChg chg="ord modNotesTx">
        <pc:chgData name="Vlachaki Iro" userId="bb93cca2-5cd0-409e-8d9a-91cbd3c60a43" providerId="ADAL" clId="{CA8621FA-894F-4821-8B45-A2B3E03836D9}" dt="2023-07-12T13:19:17.443" v="533" actId="113"/>
        <pc:sldMkLst>
          <pc:docMk/>
          <pc:sldMk cId="1876908404" sldId="125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76612A-0BAD-4A3E-ACA8-FA0D4FE21A72}"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984747AC-8285-41E0-BBB1-B7E3CEED970E}">
      <dgm:prSet custT="1"/>
      <dgm:spPr/>
      <dgm:t>
        <a:bodyPr/>
        <a:lstStyle/>
        <a:p>
          <a:pPr>
            <a:lnSpc>
              <a:spcPct val="100000"/>
            </a:lnSpc>
          </a:pPr>
          <a:r>
            <a:rPr lang="en-US" sz="2600"/>
            <a:t>Inbound Marketing</a:t>
          </a:r>
          <a:endParaRPr lang="en-US" sz="2600" dirty="0"/>
        </a:p>
      </dgm:t>
    </dgm:pt>
    <dgm:pt modelId="{CD50A974-B198-4A59-AB67-4019DBDE12C3}" type="parTrans" cxnId="{2C667C09-8EA3-4948-8274-606E20F6FCAB}">
      <dgm:prSet/>
      <dgm:spPr/>
      <dgm:t>
        <a:bodyPr/>
        <a:lstStyle/>
        <a:p>
          <a:pPr algn="ctr"/>
          <a:endParaRPr lang="en-US" sz="2400"/>
        </a:p>
      </dgm:t>
    </dgm:pt>
    <dgm:pt modelId="{F9DB2332-F37E-402E-9BC7-A4D45038F92A}" type="sibTrans" cxnId="{2C667C09-8EA3-4948-8274-606E20F6FCAB}">
      <dgm:prSet/>
      <dgm:spPr/>
      <dgm:t>
        <a:bodyPr/>
        <a:lstStyle/>
        <a:p>
          <a:pPr algn="ctr"/>
          <a:endParaRPr lang="en-US" sz="2400"/>
        </a:p>
      </dgm:t>
    </dgm:pt>
    <dgm:pt modelId="{76C6C3BF-9221-4EB4-9F8C-A729A7CBEF16}">
      <dgm:prSet custT="1"/>
      <dgm:spPr/>
      <dgm:t>
        <a:bodyPr/>
        <a:lstStyle/>
        <a:p>
          <a:pPr>
            <a:lnSpc>
              <a:spcPct val="100000"/>
            </a:lnSpc>
          </a:pPr>
          <a:r>
            <a:rPr lang="en-US" sz="2600"/>
            <a:t>Content marketing</a:t>
          </a:r>
          <a:endParaRPr lang="en-US" sz="2600" dirty="0"/>
        </a:p>
      </dgm:t>
    </dgm:pt>
    <dgm:pt modelId="{34BD21CF-2803-43BC-A097-2B7E0904AB9F}" type="parTrans" cxnId="{16C2ED1D-3E81-4638-8C49-B517C3730F33}">
      <dgm:prSet/>
      <dgm:spPr/>
      <dgm:t>
        <a:bodyPr/>
        <a:lstStyle/>
        <a:p>
          <a:pPr algn="ctr"/>
          <a:endParaRPr lang="en-US" sz="2400"/>
        </a:p>
      </dgm:t>
    </dgm:pt>
    <dgm:pt modelId="{D1CCBBCD-1ECC-4051-8EC4-C9CCB148F2AF}" type="sibTrans" cxnId="{16C2ED1D-3E81-4638-8C49-B517C3730F33}">
      <dgm:prSet/>
      <dgm:spPr/>
      <dgm:t>
        <a:bodyPr/>
        <a:lstStyle/>
        <a:p>
          <a:pPr algn="ctr"/>
          <a:endParaRPr lang="en-US" sz="2400"/>
        </a:p>
      </dgm:t>
    </dgm:pt>
    <dgm:pt modelId="{BF01D064-0F7F-48A1-9F76-AD03193A7A0B}">
      <dgm:prSet custT="1"/>
      <dgm:spPr/>
      <dgm:t>
        <a:bodyPr/>
        <a:lstStyle/>
        <a:p>
          <a:pPr>
            <a:lnSpc>
              <a:spcPct val="100000"/>
            </a:lnSpc>
          </a:pPr>
          <a:r>
            <a:rPr lang="en-US" sz="2600"/>
            <a:t>Paid advertising PPC</a:t>
          </a:r>
          <a:endParaRPr lang="en-US" sz="2600" dirty="0"/>
        </a:p>
      </dgm:t>
    </dgm:pt>
    <dgm:pt modelId="{AE03BCF8-9F2A-4814-AE12-71C565979192}" type="parTrans" cxnId="{2FB3A3C1-2208-485C-B164-8E6D2F760C44}">
      <dgm:prSet/>
      <dgm:spPr/>
      <dgm:t>
        <a:bodyPr/>
        <a:lstStyle/>
        <a:p>
          <a:pPr algn="ctr"/>
          <a:endParaRPr lang="en-US" sz="2400"/>
        </a:p>
      </dgm:t>
    </dgm:pt>
    <dgm:pt modelId="{2BB0A2BB-CCD2-4DB5-B081-FC4CB0E64AAA}" type="sibTrans" cxnId="{2FB3A3C1-2208-485C-B164-8E6D2F760C44}">
      <dgm:prSet/>
      <dgm:spPr/>
      <dgm:t>
        <a:bodyPr/>
        <a:lstStyle/>
        <a:p>
          <a:pPr algn="ctr"/>
          <a:endParaRPr lang="en-US" sz="2400"/>
        </a:p>
      </dgm:t>
    </dgm:pt>
    <dgm:pt modelId="{3714ADAE-30E3-4FC3-81B7-C7D7AC832D9F}">
      <dgm:prSet custT="1"/>
      <dgm:spPr/>
      <dgm:t>
        <a:bodyPr/>
        <a:lstStyle/>
        <a:p>
          <a:pPr>
            <a:lnSpc>
              <a:spcPct val="100000"/>
            </a:lnSpc>
          </a:pPr>
          <a:endParaRPr lang="el-GR" sz="2600" dirty="0"/>
        </a:p>
        <a:p>
          <a:pPr>
            <a:lnSpc>
              <a:spcPct val="100000"/>
            </a:lnSpc>
          </a:pPr>
          <a:r>
            <a:rPr lang="en-US" sz="2600" dirty="0"/>
            <a:t>Social media marketing</a:t>
          </a:r>
          <a:endParaRPr lang="el-GR" sz="2600" dirty="0"/>
        </a:p>
        <a:p>
          <a:pPr>
            <a:lnSpc>
              <a:spcPct val="100000"/>
            </a:lnSpc>
          </a:pPr>
          <a:r>
            <a:rPr lang="en-US" sz="2600" dirty="0"/>
            <a:t>YOU TUBE Ads</a:t>
          </a:r>
          <a:endParaRPr lang="el-GR" sz="2600" dirty="0"/>
        </a:p>
        <a:p>
          <a:pPr>
            <a:lnSpc>
              <a:spcPct val="100000"/>
            </a:lnSpc>
          </a:pPr>
          <a:r>
            <a:rPr lang="en-US" sz="2600" dirty="0"/>
            <a:t> </a:t>
          </a:r>
        </a:p>
      </dgm:t>
    </dgm:pt>
    <dgm:pt modelId="{F3895393-3EE9-4258-94BB-2B7D3F7C25F5}" type="parTrans" cxnId="{43CF11D7-4031-45F7-82CC-969F8BF533FA}">
      <dgm:prSet/>
      <dgm:spPr/>
      <dgm:t>
        <a:bodyPr/>
        <a:lstStyle/>
        <a:p>
          <a:pPr algn="ctr"/>
          <a:endParaRPr lang="en-US" sz="2400"/>
        </a:p>
      </dgm:t>
    </dgm:pt>
    <dgm:pt modelId="{38121E89-E22A-4AD6-ACD5-D44EE255C58D}" type="sibTrans" cxnId="{43CF11D7-4031-45F7-82CC-969F8BF533FA}">
      <dgm:prSet/>
      <dgm:spPr/>
      <dgm:t>
        <a:bodyPr/>
        <a:lstStyle/>
        <a:p>
          <a:pPr algn="ctr"/>
          <a:endParaRPr lang="en-US" sz="2400"/>
        </a:p>
      </dgm:t>
    </dgm:pt>
    <dgm:pt modelId="{3B73BB67-118D-4F5B-90F4-A2BB5E6E90C2}">
      <dgm:prSet custT="1"/>
      <dgm:spPr/>
      <dgm:t>
        <a:bodyPr/>
        <a:lstStyle/>
        <a:p>
          <a:pPr>
            <a:lnSpc>
              <a:spcPct val="100000"/>
            </a:lnSpc>
          </a:pPr>
          <a:r>
            <a:rPr lang="en-US" sz="2600"/>
            <a:t>Email  marketing </a:t>
          </a:r>
          <a:endParaRPr lang="en-US" sz="2600" dirty="0"/>
        </a:p>
      </dgm:t>
    </dgm:pt>
    <dgm:pt modelId="{4D69AD02-A04E-4D61-AD0B-607D05DAE8CA}" type="parTrans" cxnId="{DDDEA46F-F6BA-4BEB-A602-C4D10E92A84F}">
      <dgm:prSet/>
      <dgm:spPr/>
      <dgm:t>
        <a:bodyPr/>
        <a:lstStyle/>
        <a:p>
          <a:pPr algn="ctr"/>
          <a:endParaRPr lang="en-US" sz="2400"/>
        </a:p>
      </dgm:t>
    </dgm:pt>
    <dgm:pt modelId="{F95BB27C-C337-4827-B3D9-5D63EB62D002}" type="sibTrans" cxnId="{DDDEA46F-F6BA-4BEB-A602-C4D10E92A84F}">
      <dgm:prSet/>
      <dgm:spPr/>
      <dgm:t>
        <a:bodyPr/>
        <a:lstStyle/>
        <a:p>
          <a:pPr algn="ctr"/>
          <a:endParaRPr lang="en-US" sz="2400"/>
        </a:p>
      </dgm:t>
    </dgm:pt>
    <dgm:pt modelId="{2A7D32F2-1A3E-4114-BE91-FABC5DD17077}">
      <dgm:prSet custT="1"/>
      <dgm:spPr/>
      <dgm:t>
        <a:bodyPr/>
        <a:lstStyle/>
        <a:p>
          <a:pPr>
            <a:lnSpc>
              <a:spcPct val="100000"/>
            </a:lnSpc>
          </a:pPr>
          <a:r>
            <a:rPr lang="en-US" sz="2600"/>
            <a:t>Affiliate / Influencer marketing </a:t>
          </a:r>
          <a:endParaRPr lang="en-US" sz="2600" dirty="0"/>
        </a:p>
      </dgm:t>
    </dgm:pt>
    <dgm:pt modelId="{ECD741F4-8261-4AFE-B0EF-67376E7F4C59}" type="parTrans" cxnId="{622658C6-761D-4F68-8AA9-494F48F565B0}">
      <dgm:prSet/>
      <dgm:spPr/>
      <dgm:t>
        <a:bodyPr/>
        <a:lstStyle/>
        <a:p>
          <a:pPr algn="ctr"/>
          <a:endParaRPr lang="en-US" sz="2400"/>
        </a:p>
      </dgm:t>
    </dgm:pt>
    <dgm:pt modelId="{29D404D4-997F-4534-AAED-1D60725FC9B6}" type="sibTrans" cxnId="{622658C6-761D-4F68-8AA9-494F48F565B0}">
      <dgm:prSet/>
      <dgm:spPr/>
      <dgm:t>
        <a:bodyPr/>
        <a:lstStyle/>
        <a:p>
          <a:pPr algn="ctr"/>
          <a:endParaRPr lang="en-US" sz="2400"/>
        </a:p>
      </dgm:t>
    </dgm:pt>
    <dgm:pt modelId="{DCD9D53B-7383-4199-BB2C-9E3A02D909A0}">
      <dgm:prSet custT="1"/>
      <dgm:spPr/>
      <dgm:t>
        <a:bodyPr/>
        <a:lstStyle/>
        <a:p>
          <a:pPr>
            <a:lnSpc>
              <a:spcPct val="100000"/>
            </a:lnSpc>
          </a:pPr>
          <a:r>
            <a:rPr lang="en-US" sz="2400" dirty="0"/>
            <a:t>PROGRAMMATIC ADVERTISING</a:t>
          </a:r>
          <a:endParaRPr lang="el-GR" sz="2400" dirty="0"/>
        </a:p>
      </dgm:t>
    </dgm:pt>
    <dgm:pt modelId="{86ACD224-C0A3-4FEC-8540-30E3D3D77408}" type="parTrans" cxnId="{A7915104-3868-43C3-85CA-86CF56A0E409}">
      <dgm:prSet/>
      <dgm:spPr/>
      <dgm:t>
        <a:bodyPr/>
        <a:lstStyle/>
        <a:p>
          <a:pPr algn="ctr"/>
          <a:endParaRPr lang="en-US" sz="2400"/>
        </a:p>
      </dgm:t>
    </dgm:pt>
    <dgm:pt modelId="{D0F9B90B-A7EE-4844-9B24-4B857F280183}" type="sibTrans" cxnId="{A7915104-3868-43C3-85CA-86CF56A0E409}">
      <dgm:prSet/>
      <dgm:spPr/>
      <dgm:t>
        <a:bodyPr/>
        <a:lstStyle/>
        <a:p>
          <a:pPr algn="ctr"/>
          <a:endParaRPr lang="en-US" sz="2400"/>
        </a:p>
      </dgm:t>
    </dgm:pt>
    <dgm:pt modelId="{FE83E16B-6689-4554-8349-748C320BF12B}">
      <dgm:prSet/>
      <dgm:spPr/>
      <dgm:t>
        <a:bodyPr/>
        <a:lstStyle/>
        <a:p>
          <a:r>
            <a:rPr lang="en-US"/>
            <a:t>AR (Augmented reality) &amp; VR (Virtual reality) campaigns</a:t>
          </a:r>
          <a:endParaRPr lang="el-GR"/>
        </a:p>
      </dgm:t>
    </dgm:pt>
    <dgm:pt modelId="{4919D09A-570C-4250-81BB-0FA6A6FD9E86}" type="parTrans" cxnId="{E27A736D-7DEB-4434-9CCC-E1E352F1EA14}">
      <dgm:prSet/>
      <dgm:spPr/>
      <dgm:t>
        <a:bodyPr/>
        <a:lstStyle/>
        <a:p>
          <a:endParaRPr lang="el-GR"/>
        </a:p>
      </dgm:t>
    </dgm:pt>
    <dgm:pt modelId="{2B82A2D0-BCFB-433A-9B9A-CD28B8D2A51C}" type="sibTrans" cxnId="{E27A736D-7DEB-4434-9CCC-E1E352F1EA14}">
      <dgm:prSet/>
      <dgm:spPr/>
      <dgm:t>
        <a:bodyPr/>
        <a:lstStyle/>
        <a:p>
          <a:endParaRPr lang="el-GR"/>
        </a:p>
      </dgm:t>
    </dgm:pt>
    <dgm:pt modelId="{BA73A76A-D2CC-48A3-91B8-8B77CEB6F08F}">
      <dgm:prSet/>
      <dgm:spPr/>
      <dgm:t>
        <a:bodyPr/>
        <a:lstStyle/>
        <a:p>
          <a:r>
            <a:rPr lang="en-US" dirty="0"/>
            <a:t>Online Directory</a:t>
          </a:r>
        </a:p>
        <a:p>
          <a:r>
            <a:rPr lang="en-US" dirty="0"/>
            <a:t>www.xo.gr</a:t>
          </a:r>
          <a:endParaRPr lang="el-GR" dirty="0"/>
        </a:p>
      </dgm:t>
    </dgm:pt>
    <dgm:pt modelId="{04A14E09-BCF4-43CE-A77A-1CEEF5000405}" type="parTrans" cxnId="{B4DF8C20-D331-4E28-AFA9-0039D09EDD63}">
      <dgm:prSet/>
      <dgm:spPr/>
      <dgm:t>
        <a:bodyPr/>
        <a:lstStyle/>
        <a:p>
          <a:endParaRPr lang="el-GR"/>
        </a:p>
      </dgm:t>
    </dgm:pt>
    <dgm:pt modelId="{818779EC-881A-4ADC-A4A6-6821F2C5EE9C}" type="sibTrans" cxnId="{B4DF8C20-D331-4E28-AFA9-0039D09EDD63}">
      <dgm:prSet/>
      <dgm:spPr/>
      <dgm:t>
        <a:bodyPr/>
        <a:lstStyle/>
        <a:p>
          <a:endParaRPr lang="el-GR"/>
        </a:p>
      </dgm:t>
    </dgm:pt>
    <dgm:pt modelId="{45095F6F-240A-4613-BE2A-A0C1C1B659AD}" type="pres">
      <dgm:prSet presAssocID="{7D76612A-0BAD-4A3E-ACA8-FA0D4FE21A72}" presName="diagram" presStyleCnt="0">
        <dgm:presLayoutVars>
          <dgm:dir/>
          <dgm:resizeHandles val="exact"/>
        </dgm:presLayoutVars>
      </dgm:prSet>
      <dgm:spPr/>
    </dgm:pt>
    <dgm:pt modelId="{538BD873-6367-48C7-818E-49C933C68E26}" type="pres">
      <dgm:prSet presAssocID="{984747AC-8285-41E0-BBB1-B7E3CEED970E}" presName="node" presStyleLbl="node1" presStyleIdx="0" presStyleCnt="9">
        <dgm:presLayoutVars>
          <dgm:bulletEnabled val="1"/>
        </dgm:presLayoutVars>
      </dgm:prSet>
      <dgm:spPr/>
    </dgm:pt>
    <dgm:pt modelId="{1D667D36-5707-45DA-8079-92C420FFAF6B}" type="pres">
      <dgm:prSet presAssocID="{F9DB2332-F37E-402E-9BC7-A4D45038F92A}" presName="sibTrans" presStyleCnt="0"/>
      <dgm:spPr/>
    </dgm:pt>
    <dgm:pt modelId="{484B4C33-2BAB-4D4F-8C94-0E5811AD4DF8}" type="pres">
      <dgm:prSet presAssocID="{76C6C3BF-9221-4EB4-9F8C-A729A7CBEF16}" presName="node" presStyleLbl="node1" presStyleIdx="1" presStyleCnt="9">
        <dgm:presLayoutVars>
          <dgm:bulletEnabled val="1"/>
        </dgm:presLayoutVars>
      </dgm:prSet>
      <dgm:spPr/>
    </dgm:pt>
    <dgm:pt modelId="{80198BA4-B0DD-477C-A1EB-89062904854C}" type="pres">
      <dgm:prSet presAssocID="{D1CCBBCD-1ECC-4051-8EC4-C9CCB148F2AF}" presName="sibTrans" presStyleCnt="0"/>
      <dgm:spPr/>
    </dgm:pt>
    <dgm:pt modelId="{D7B804F2-529F-483A-ABF8-9A2BBEBDA0DD}" type="pres">
      <dgm:prSet presAssocID="{BF01D064-0F7F-48A1-9F76-AD03193A7A0B}" presName="node" presStyleLbl="node1" presStyleIdx="2" presStyleCnt="9">
        <dgm:presLayoutVars>
          <dgm:bulletEnabled val="1"/>
        </dgm:presLayoutVars>
      </dgm:prSet>
      <dgm:spPr/>
    </dgm:pt>
    <dgm:pt modelId="{7976CA03-A96D-4B46-8CDC-6A9396A32D22}" type="pres">
      <dgm:prSet presAssocID="{2BB0A2BB-CCD2-4DB5-B081-FC4CB0E64AAA}" presName="sibTrans" presStyleCnt="0"/>
      <dgm:spPr/>
    </dgm:pt>
    <dgm:pt modelId="{1D2E3000-05F4-4C22-868E-2F8963968118}" type="pres">
      <dgm:prSet presAssocID="{3714ADAE-30E3-4FC3-81B7-C7D7AC832D9F}" presName="node" presStyleLbl="node1" presStyleIdx="3" presStyleCnt="9">
        <dgm:presLayoutVars>
          <dgm:bulletEnabled val="1"/>
        </dgm:presLayoutVars>
      </dgm:prSet>
      <dgm:spPr/>
    </dgm:pt>
    <dgm:pt modelId="{44789064-7293-4334-B052-5DAB076E3254}" type="pres">
      <dgm:prSet presAssocID="{38121E89-E22A-4AD6-ACD5-D44EE255C58D}" presName="sibTrans" presStyleCnt="0"/>
      <dgm:spPr/>
    </dgm:pt>
    <dgm:pt modelId="{4D8C17C2-F27B-44B4-A756-1407333CCE3C}" type="pres">
      <dgm:prSet presAssocID="{3B73BB67-118D-4F5B-90F4-A2BB5E6E90C2}" presName="node" presStyleLbl="node1" presStyleIdx="4" presStyleCnt="9">
        <dgm:presLayoutVars>
          <dgm:bulletEnabled val="1"/>
        </dgm:presLayoutVars>
      </dgm:prSet>
      <dgm:spPr/>
    </dgm:pt>
    <dgm:pt modelId="{08AE358E-BD83-4552-B6B5-1D9B58145976}" type="pres">
      <dgm:prSet presAssocID="{F95BB27C-C337-4827-B3D9-5D63EB62D002}" presName="sibTrans" presStyleCnt="0"/>
      <dgm:spPr/>
    </dgm:pt>
    <dgm:pt modelId="{FCC67238-C204-492E-9D00-709E6EDEF75B}" type="pres">
      <dgm:prSet presAssocID="{2A7D32F2-1A3E-4114-BE91-FABC5DD17077}" presName="node" presStyleLbl="node1" presStyleIdx="5" presStyleCnt="9">
        <dgm:presLayoutVars>
          <dgm:bulletEnabled val="1"/>
        </dgm:presLayoutVars>
      </dgm:prSet>
      <dgm:spPr/>
    </dgm:pt>
    <dgm:pt modelId="{7E71FBBD-986B-4D3C-9B1B-FB1136EB16A8}" type="pres">
      <dgm:prSet presAssocID="{29D404D4-997F-4534-AAED-1D60725FC9B6}" presName="sibTrans" presStyleCnt="0"/>
      <dgm:spPr/>
    </dgm:pt>
    <dgm:pt modelId="{62F3CE11-AA45-4DC6-90B5-A28CB0DC6E3C}" type="pres">
      <dgm:prSet presAssocID="{DCD9D53B-7383-4199-BB2C-9E3A02D909A0}" presName="node" presStyleLbl="node1" presStyleIdx="6" presStyleCnt="9">
        <dgm:presLayoutVars>
          <dgm:bulletEnabled val="1"/>
        </dgm:presLayoutVars>
      </dgm:prSet>
      <dgm:spPr/>
    </dgm:pt>
    <dgm:pt modelId="{DF9900D3-FA66-4E94-9191-EF40BA03A916}" type="pres">
      <dgm:prSet presAssocID="{D0F9B90B-A7EE-4844-9B24-4B857F280183}" presName="sibTrans" presStyleCnt="0"/>
      <dgm:spPr/>
    </dgm:pt>
    <dgm:pt modelId="{591D5AB0-D238-4683-B6D3-7F1671B9E437}" type="pres">
      <dgm:prSet presAssocID="{FE83E16B-6689-4554-8349-748C320BF12B}" presName="node" presStyleLbl="node1" presStyleIdx="7" presStyleCnt="9">
        <dgm:presLayoutVars>
          <dgm:bulletEnabled val="1"/>
        </dgm:presLayoutVars>
      </dgm:prSet>
      <dgm:spPr/>
    </dgm:pt>
    <dgm:pt modelId="{A5B3CA60-131E-42CF-9DD0-07EA9F5FB820}" type="pres">
      <dgm:prSet presAssocID="{2B82A2D0-BCFB-433A-9B9A-CD28B8D2A51C}" presName="sibTrans" presStyleCnt="0"/>
      <dgm:spPr/>
    </dgm:pt>
    <dgm:pt modelId="{E2AEB25C-E8B2-4AEC-BB8F-22CF2B770DBF}" type="pres">
      <dgm:prSet presAssocID="{BA73A76A-D2CC-48A3-91B8-8B77CEB6F08F}" presName="node" presStyleLbl="node1" presStyleIdx="8" presStyleCnt="9">
        <dgm:presLayoutVars>
          <dgm:bulletEnabled val="1"/>
        </dgm:presLayoutVars>
      </dgm:prSet>
      <dgm:spPr/>
    </dgm:pt>
  </dgm:ptLst>
  <dgm:cxnLst>
    <dgm:cxn modelId="{A7915104-3868-43C3-85CA-86CF56A0E409}" srcId="{7D76612A-0BAD-4A3E-ACA8-FA0D4FE21A72}" destId="{DCD9D53B-7383-4199-BB2C-9E3A02D909A0}" srcOrd="6" destOrd="0" parTransId="{86ACD224-C0A3-4FEC-8540-30E3D3D77408}" sibTransId="{D0F9B90B-A7EE-4844-9B24-4B857F280183}"/>
    <dgm:cxn modelId="{7E236807-D032-4B8A-8A62-F5AB2EAC7E5D}" type="presOf" srcId="{BF01D064-0F7F-48A1-9F76-AD03193A7A0B}" destId="{D7B804F2-529F-483A-ABF8-9A2BBEBDA0DD}" srcOrd="0" destOrd="0" presId="urn:microsoft.com/office/officeart/2005/8/layout/default"/>
    <dgm:cxn modelId="{2C667C09-8EA3-4948-8274-606E20F6FCAB}" srcId="{7D76612A-0BAD-4A3E-ACA8-FA0D4FE21A72}" destId="{984747AC-8285-41E0-BBB1-B7E3CEED970E}" srcOrd="0" destOrd="0" parTransId="{CD50A974-B198-4A59-AB67-4019DBDE12C3}" sibTransId="{F9DB2332-F37E-402E-9BC7-A4D45038F92A}"/>
    <dgm:cxn modelId="{16C2ED1D-3E81-4638-8C49-B517C3730F33}" srcId="{7D76612A-0BAD-4A3E-ACA8-FA0D4FE21A72}" destId="{76C6C3BF-9221-4EB4-9F8C-A729A7CBEF16}" srcOrd="1" destOrd="0" parTransId="{34BD21CF-2803-43BC-A097-2B7E0904AB9F}" sibTransId="{D1CCBBCD-1ECC-4051-8EC4-C9CCB148F2AF}"/>
    <dgm:cxn modelId="{B4DF8C20-D331-4E28-AFA9-0039D09EDD63}" srcId="{7D76612A-0BAD-4A3E-ACA8-FA0D4FE21A72}" destId="{BA73A76A-D2CC-48A3-91B8-8B77CEB6F08F}" srcOrd="8" destOrd="0" parTransId="{04A14E09-BCF4-43CE-A77A-1CEEF5000405}" sibTransId="{818779EC-881A-4ADC-A4A6-6821F2C5EE9C}"/>
    <dgm:cxn modelId="{623E9527-4E9B-4622-8741-7B2D65D66865}" type="presOf" srcId="{FE83E16B-6689-4554-8349-748C320BF12B}" destId="{591D5AB0-D238-4683-B6D3-7F1671B9E437}" srcOrd="0" destOrd="0" presId="urn:microsoft.com/office/officeart/2005/8/layout/default"/>
    <dgm:cxn modelId="{4ECEC540-0A4A-4F05-8C29-47AE612A288E}" type="presOf" srcId="{DCD9D53B-7383-4199-BB2C-9E3A02D909A0}" destId="{62F3CE11-AA45-4DC6-90B5-A28CB0DC6E3C}" srcOrd="0" destOrd="0" presId="urn:microsoft.com/office/officeart/2005/8/layout/default"/>
    <dgm:cxn modelId="{BC08354B-E9B2-4AC7-A246-1AF0D90E06AC}" type="presOf" srcId="{7D76612A-0BAD-4A3E-ACA8-FA0D4FE21A72}" destId="{45095F6F-240A-4613-BE2A-A0C1C1B659AD}" srcOrd="0" destOrd="0" presId="urn:microsoft.com/office/officeart/2005/8/layout/default"/>
    <dgm:cxn modelId="{E27A736D-7DEB-4434-9CCC-E1E352F1EA14}" srcId="{7D76612A-0BAD-4A3E-ACA8-FA0D4FE21A72}" destId="{FE83E16B-6689-4554-8349-748C320BF12B}" srcOrd="7" destOrd="0" parTransId="{4919D09A-570C-4250-81BB-0FA6A6FD9E86}" sibTransId="{2B82A2D0-BCFB-433A-9B9A-CD28B8D2A51C}"/>
    <dgm:cxn modelId="{DDDEA46F-F6BA-4BEB-A602-C4D10E92A84F}" srcId="{7D76612A-0BAD-4A3E-ACA8-FA0D4FE21A72}" destId="{3B73BB67-118D-4F5B-90F4-A2BB5E6E90C2}" srcOrd="4" destOrd="0" parTransId="{4D69AD02-A04E-4D61-AD0B-607D05DAE8CA}" sibTransId="{F95BB27C-C337-4827-B3D9-5D63EB62D002}"/>
    <dgm:cxn modelId="{F695A255-ED15-4C45-9C08-42EDEC650B16}" type="presOf" srcId="{984747AC-8285-41E0-BBB1-B7E3CEED970E}" destId="{538BD873-6367-48C7-818E-49C933C68E26}" srcOrd="0" destOrd="0" presId="urn:microsoft.com/office/officeart/2005/8/layout/default"/>
    <dgm:cxn modelId="{97D5D09C-719B-4E57-8979-E8835DE62F02}" type="presOf" srcId="{3714ADAE-30E3-4FC3-81B7-C7D7AC832D9F}" destId="{1D2E3000-05F4-4C22-868E-2F8963968118}" srcOrd="0" destOrd="0" presId="urn:microsoft.com/office/officeart/2005/8/layout/default"/>
    <dgm:cxn modelId="{DB2C79AE-EF57-4F0C-8039-A95A25A62F37}" type="presOf" srcId="{2A7D32F2-1A3E-4114-BE91-FABC5DD17077}" destId="{FCC67238-C204-492E-9D00-709E6EDEF75B}" srcOrd="0" destOrd="0" presId="urn:microsoft.com/office/officeart/2005/8/layout/default"/>
    <dgm:cxn modelId="{6660BBB6-A7AD-4AFF-A4D1-3B405C0A7075}" type="presOf" srcId="{3B73BB67-118D-4F5B-90F4-A2BB5E6E90C2}" destId="{4D8C17C2-F27B-44B4-A756-1407333CCE3C}" srcOrd="0" destOrd="0" presId="urn:microsoft.com/office/officeart/2005/8/layout/default"/>
    <dgm:cxn modelId="{2FB3A3C1-2208-485C-B164-8E6D2F760C44}" srcId="{7D76612A-0BAD-4A3E-ACA8-FA0D4FE21A72}" destId="{BF01D064-0F7F-48A1-9F76-AD03193A7A0B}" srcOrd="2" destOrd="0" parTransId="{AE03BCF8-9F2A-4814-AE12-71C565979192}" sibTransId="{2BB0A2BB-CCD2-4DB5-B081-FC4CB0E64AAA}"/>
    <dgm:cxn modelId="{622658C6-761D-4F68-8AA9-494F48F565B0}" srcId="{7D76612A-0BAD-4A3E-ACA8-FA0D4FE21A72}" destId="{2A7D32F2-1A3E-4114-BE91-FABC5DD17077}" srcOrd="5" destOrd="0" parTransId="{ECD741F4-8261-4AFE-B0EF-67376E7F4C59}" sibTransId="{29D404D4-997F-4534-AAED-1D60725FC9B6}"/>
    <dgm:cxn modelId="{A16E65D5-E83E-4320-9EC9-A43F44727A32}" type="presOf" srcId="{BA73A76A-D2CC-48A3-91B8-8B77CEB6F08F}" destId="{E2AEB25C-E8B2-4AEC-BB8F-22CF2B770DBF}" srcOrd="0" destOrd="0" presId="urn:microsoft.com/office/officeart/2005/8/layout/default"/>
    <dgm:cxn modelId="{43CF11D7-4031-45F7-82CC-969F8BF533FA}" srcId="{7D76612A-0BAD-4A3E-ACA8-FA0D4FE21A72}" destId="{3714ADAE-30E3-4FC3-81B7-C7D7AC832D9F}" srcOrd="3" destOrd="0" parTransId="{F3895393-3EE9-4258-94BB-2B7D3F7C25F5}" sibTransId="{38121E89-E22A-4AD6-ACD5-D44EE255C58D}"/>
    <dgm:cxn modelId="{9A7AA1F2-B13A-421D-98D3-3D82CAE31844}" type="presOf" srcId="{76C6C3BF-9221-4EB4-9F8C-A729A7CBEF16}" destId="{484B4C33-2BAB-4D4F-8C94-0E5811AD4DF8}" srcOrd="0" destOrd="0" presId="urn:microsoft.com/office/officeart/2005/8/layout/default"/>
    <dgm:cxn modelId="{E79612A3-F466-42E0-92AC-334C5A4611E2}" type="presParOf" srcId="{45095F6F-240A-4613-BE2A-A0C1C1B659AD}" destId="{538BD873-6367-48C7-818E-49C933C68E26}" srcOrd="0" destOrd="0" presId="urn:microsoft.com/office/officeart/2005/8/layout/default"/>
    <dgm:cxn modelId="{3FFB4F4C-8F59-4F6E-AF11-6315077BD175}" type="presParOf" srcId="{45095F6F-240A-4613-BE2A-A0C1C1B659AD}" destId="{1D667D36-5707-45DA-8079-92C420FFAF6B}" srcOrd="1" destOrd="0" presId="urn:microsoft.com/office/officeart/2005/8/layout/default"/>
    <dgm:cxn modelId="{AE65D78C-A2CE-43A9-BDC7-FAFA31880EC4}" type="presParOf" srcId="{45095F6F-240A-4613-BE2A-A0C1C1B659AD}" destId="{484B4C33-2BAB-4D4F-8C94-0E5811AD4DF8}" srcOrd="2" destOrd="0" presId="urn:microsoft.com/office/officeart/2005/8/layout/default"/>
    <dgm:cxn modelId="{846ACA24-4E82-4EA6-8A49-528A89669D39}" type="presParOf" srcId="{45095F6F-240A-4613-BE2A-A0C1C1B659AD}" destId="{80198BA4-B0DD-477C-A1EB-89062904854C}" srcOrd="3" destOrd="0" presId="urn:microsoft.com/office/officeart/2005/8/layout/default"/>
    <dgm:cxn modelId="{1B0D2D7E-E7F8-4E40-8119-119944C2FD68}" type="presParOf" srcId="{45095F6F-240A-4613-BE2A-A0C1C1B659AD}" destId="{D7B804F2-529F-483A-ABF8-9A2BBEBDA0DD}" srcOrd="4" destOrd="0" presId="urn:microsoft.com/office/officeart/2005/8/layout/default"/>
    <dgm:cxn modelId="{4C11575F-C6B2-481D-8DE3-094B0C34C108}" type="presParOf" srcId="{45095F6F-240A-4613-BE2A-A0C1C1B659AD}" destId="{7976CA03-A96D-4B46-8CDC-6A9396A32D22}" srcOrd="5" destOrd="0" presId="urn:microsoft.com/office/officeart/2005/8/layout/default"/>
    <dgm:cxn modelId="{7AA5BD97-0915-4802-900F-8C8B99391F86}" type="presParOf" srcId="{45095F6F-240A-4613-BE2A-A0C1C1B659AD}" destId="{1D2E3000-05F4-4C22-868E-2F8963968118}" srcOrd="6" destOrd="0" presId="urn:microsoft.com/office/officeart/2005/8/layout/default"/>
    <dgm:cxn modelId="{35F340C6-0CE0-4CF1-ACD3-3E6D2FF6BA6E}" type="presParOf" srcId="{45095F6F-240A-4613-BE2A-A0C1C1B659AD}" destId="{44789064-7293-4334-B052-5DAB076E3254}" srcOrd="7" destOrd="0" presId="urn:microsoft.com/office/officeart/2005/8/layout/default"/>
    <dgm:cxn modelId="{02D014D1-BC5B-43F1-A859-5765672A0327}" type="presParOf" srcId="{45095F6F-240A-4613-BE2A-A0C1C1B659AD}" destId="{4D8C17C2-F27B-44B4-A756-1407333CCE3C}" srcOrd="8" destOrd="0" presId="urn:microsoft.com/office/officeart/2005/8/layout/default"/>
    <dgm:cxn modelId="{2FEC600E-54DC-489E-9C2D-0599BFA1381D}" type="presParOf" srcId="{45095F6F-240A-4613-BE2A-A0C1C1B659AD}" destId="{08AE358E-BD83-4552-B6B5-1D9B58145976}" srcOrd="9" destOrd="0" presId="urn:microsoft.com/office/officeart/2005/8/layout/default"/>
    <dgm:cxn modelId="{A3F77A91-8104-4275-B5CD-BC176DE902EF}" type="presParOf" srcId="{45095F6F-240A-4613-BE2A-A0C1C1B659AD}" destId="{FCC67238-C204-492E-9D00-709E6EDEF75B}" srcOrd="10" destOrd="0" presId="urn:microsoft.com/office/officeart/2005/8/layout/default"/>
    <dgm:cxn modelId="{A547947B-25E6-4CF1-8A42-19421324BA16}" type="presParOf" srcId="{45095F6F-240A-4613-BE2A-A0C1C1B659AD}" destId="{7E71FBBD-986B-4D3C-9B1B-FB1136EB16A8}" srcOrd="11" destOrd="0" presId="urn:microsoft.com/office/officeart/2005/8/layout/default"/>
    <dgm:cxn modelId="{C84D4608-1F77-4E65-AFB1-C486F639F6A0}" type="presParOf" srcId="{45095F6F-240A-4613-BE2A-A0C1C1B659AD}" destId="{62F3CE11-AA45-4DC6-90B5-A28CB0DC6E3C}" srcOrd="12" destOrd="0" presId="urn:microsoft.com/office/officeart/2005/8/layout/default"/>
    <dgm:cxn modelId="{FDD25B8C-7B18-486C-B303-7724F8F15FA2}" type="presParOf" srcId="{45095F6F-240A-4613-BE2A-A0C1C1B659AD}" destId="{DF9900D3-FA66-4E94-9191-EF40BA03A916}" srcOrd="13" destOrd="0" presId="urn:microsoft.com/office/officeart/2005/8/layout/default"/>
    <dgm:cxn modelId="{8F42E304-CD3B-4543-B9FE-17377BFDB60D}" type="presParOf" srcId="{45095F6F-240A-4613-BE2A-A0C1C1B659AD}" destId="{591D5AB0-D238-4683-B6D3-7F1671B9E437}" srcOrd="14" destOrd="0" presId="urn:microsoft.com/office/officeart/2005/8/layout/default"/>
    <dgm:cxn modelId="{A12A39F2-A13B-4BFE-BD3C-F2A9ED6E5E83}" type="presParOf" srcId="{45095F6F-240A-4613-BE2A-A0C1C1B659AD}" destId="{A5B3CA60-131E-42CF-9DD0-07EA9F5FB820}" srcOrd="15" destOrd="0" presId="urn:microsoft.com/office/officeart/2005/8/layout/default"/>
    <dgm:cxn modelId="{E5D7A841-D728-4E9C-BCEA-AF22CF80E7BB}" type="presParOf" srcId="{45095F6F-240A-4613-BE2A-A0C1C1B659AD}" destId="{E2AEB25C-E8B2-4AEC-BB8F-22CF2B770DBF}" srcOrd="16"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BD873-6367-48C7-818E-49C933C68E26}">
      <dsp:nvSpPr>
        <dsp:cNvPr id="0" name=""/>
        <dsp:cNvSpPr/>
      </dsp:nvSpPr>
      <dsp:spPr>
        <a:xfrm>
          <a:off x="237806" y="145"/>
          <a:ext cx="2569162" cy="15414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100000"/>
            </a:lnSpc>
            <a:spcBef>
              <a:spcPct val="0"/>
            </a:spcBef>
            <a:spcAft>
              <a:spcPct val="35000"/>
            </a:spcAft>
            <a:buNone/>
          </a:pPr>
          <a:r>
            <a:rPr lang="en-US" sz="2600" kern="1200"/>
            <a:t>Inbound Marketing</a:t>
          </a:r>
          <a:endParaRPr lang="en-US" sz="2600" kern="1200" dirty="0"/>
        </a:p>
      </dsp:txBody>
      <dsp:txXfrm>
        <a:off x="237806" y="145"/>
        <a:ext cx="2569162" cy="1541497"/>
      </dsp:txXfrm>
    </dsp:sp>
    <dsp:sp modelId="{484B4C33-2BAB-4D4F-8C94-0E5811AD4DF8}">
      <dsp:nvSpPr>
        <dsp:cNvPr id="0" name=""/>
        <dsp:cNvSpPr/>
      </dsp:nvSpPr>
      <dsp:spPr>
        <a:xfrm>
          <a:off x="3063886" y="145"/>
          <a:ext cx="2569162" cy="15414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100000"/>
            </a:lnSpc>
            <a:spcBef>
              <a:spcPct val="0"/>
            </a:spcBef>
            <a:spcAft>
              <a:spcPct val="35000"/>
            </a:spcAft>
            <a:buNone/>
          </a:pPr>
          <a:r>
            <a:rPr lang="en-US" sz="2600" kern="1200"/>
            <a:t>Content marketing</a:t>
          </a:r>
          <a:endParaRPr lang="en-US" sz="2600" kern="1200" dirty="0"/>
        </a:p>
      </dsp:txBody>
      <dsp:txXfrm>
        <a:off x="3063886" y="145"/>
        <a:ext cx="2569162" cy="1541497"/>
      </dsp:txXfrm>
    </dsp:sp>
    <dsp:sp modelId="{D7B804F2-529F-483A-ABF8-9A2BBEBDA0DD}">
      <dsp:nvSpPr>
        <dsp:cNvPr id="0" name=""/>
        <dsp:cNvSpPr/>
      </dsp:nvSpPr>
      <dsp:spPr>
        <a:xfrm>
          <a:off x="5889965" y="145"/>
          <a:ext cx="2569162" cy="15414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100000"/>
            </a:lnSpc>
            <a:spcBef>
              <a:spcPct val="0"/>
            </a:spcBef>
            <a:spcAft>
              <a:spcPct val="35000"/>
            </a:spcAft>
            <a:buNone/>
          </a:pPr>
          <a:r>
            <a:rPr lang="en-US" sz="2600" kern="1200"/>
            <a:t>Paid advertising PPC</a:t>
          </a:r>
          <a:endParaRPr lang="en-US" sz="2600" kern="1200" dirty="0"/>
        </a:p>
      </dsp:txBody>
      <dsp:txXfrm>
        <a:off x="5889965" y="145"/>
        <a:ext cx="2569162" cy="1541497"/>
      </dsp:txXfrm>
    </dsp:sp>
    <dsp:sp modelId="{1D2E3000-05F4-4C22-868E-2F8963968118}">
      <dsp:nvSpPr>
        <dsp:cNvPr id="0" name=""/>
        <dsp:cNvSpPr/>
      </dsp:nvSpPr>
      <dsp:spPr>
        <a:xfrm>
          <a:off x="237806" y="1798559"/>
          <a:ext cx="2569162" cy="15414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100000"/>
            </a:lnSpc>
            <a:spcBef>
              <a:spcPct val="0"/>
            </a:spcBef>
            <a:spcAft>
              <a:spcPct val="35000"/>
            </a:spcAft>
            <a:buNone/>
          </a:pPr>
          <a:endParaRPr lang="el-GR" sz="2600" kern="1200" dirty="0"/>
        </a:p>
        <a:p>
          <a:pPr marL="0" lvl="0" indent="0" algn="ctr" defTabSz="1155700">
            <a:lnSpc>
              <a:spcPct val="100000"/>
            </a:lnSpc>
            <a:spcBef>
              <a:spcPct val="0"/>
            </a:spcBef>
            <a:spcAft>
              <a:spcPct val="35000"/>
            </a:spcAft>
            <a:buNone/>
          </a:pPr>
          <a:r>
            <a:rPr lang="en-US" sz="2600" kern="1200" dirty="0"/>
            <a:t>Social media marketing</a:t>
          </a:r>
          <a:endParaRPr lang="el-GR" sz="2600" kern="1200" dirty="0"/>
        </a:p>
        <a:p>
          <a:pPr marL="0" lvl="0" indent="0" algn="ctr" defTabSz="1155700">
            <a:lnSpc>
              <a:spcPct val="100000"/>
            </a:lnSpc>
            <a:spcBef>
              <a:spcPct val="0"/>
            </a:spcBef>
            <a:spcAft>
              <a:spcPct val="35000"/>
            </a:spcAft>
            <a:buNone/>
          </a:pPr>
          <a:r>
            <a:rPr lang="en-US" sz="2600" kern="1200" dirty="0"/>
            <a:t>YOU TUBE Ads</a:t>
          </a:r>
          <a:endParaRPr lang="el-GR" sz="2600" kern="1200" dirty="0"/>
        </a:p>
        <a:p>
          <a:pPr marL="0" lvl="0" indent="0" algn="ctr" defTabSz="1155700">
            <a:lnSpc>
              <a:spcPct val="100000"/>
            </a:lnSpc>
            <a:spcBef>
              <a:spcPct val="0"/>
            </a:spcBef>
            <a:spcAft>
              <a:spcPct val="35000"/>
            </a:spcAft>
            <a:buNone/>
          </a:pPr>
          <a:r>
            <a:rPr lang="en-US" sz="2600" kern="1200" dirty="0"/>
            <a:t> </a:t>
          </a:r>
        </a:p>
      </dsp:txBody>
      <dsp:txXfrm>
        <a:off x="237806" y="1798559"/>
        <a:ext cx="2569162" cy="1541497"/>
      </dsp:txXfrm>
    </dsp:sp>
    <dsp:sp modelId="{4D8C17C2-F27B-44B4-A756-1407333CCE3C}">
      <dsp:nvSpPr>
        <dsp:cNvPr id="0" name=""/>
        <dsp:cNvSpPr/>
      </dsp:nvSpPr>
      <dsp:spPr>
        <a:xfrm>
          <a:off x="3063886" y="1798559"/>
          <a:ext cx="2569162" cy="15414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100000"/>
            </a:lnSpc>
            <a:spcBef>
              <a:spcPct val="0"/>
            </a:spcBef>
            <a:spcAft>
              <a:spcPct val="35000"/>
            </a:spcAft>
            <a:buNone/>
          </a:pPr>
          <a:r>
            <a:rPr lang="en-US" sz="2600" kern="1200"/>
            <a:t>Email  marketing </a:t>
          </a:r>
          <a:endParaRPr lang="en-US" sz="2600" kern="1200" dirty="0"/>
        </a:p>
      </dsp:txBody>
      <dsp:txXfrm>
        <a:off x="3063886" y="1798559"/>
        <a:ext cx="2569162" cy="1541497"/>
      </dsp:txXfrm>
    </dsp:sp>
    <dsp:sp modelId="{FCC67238-C204-492E-9D00-709E6EDEF75B}">
      <dsp:nvSpPr>
        <dsp:cNvPr id="0" name=""/>
        <dsp:cNvSpPr/>
      </dsp:nvSpPr>
      <dsp:spPr>
        <a:xfrm>
          <a:off x="5889965" y="1798559"/>
          <a:ext cx="2569162" cy="15414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100000"/>
            </a:lnSpc>
            <a:spcBef>
              <a:spcPct val="0"/>
            </a:spcBef>
            <a:spcAft>
              <a:spcPct val="35000"/>
            </a:spcAft>
            <a:buNone/>
          </a:pPr>
          <a:r>
            <a:rPr lang="en-US" sz="2600" kern="1200"/>
            <a:t>Affiliate / Influencer marketing </a:t>
          </a:r>
          <a:endParaRPr lang="en-US" sz="2600" kern="1200" dirty="0"/>
        </a:p>
      </dsp:txBody>
      <dsp:txXfrm>
        <a:off x="5889965" y="1798559"/>
        <a:ext cx="2569162" cy="1541497"/>
      </dsp:txXfrm>
    </dsp:sp>
    <dsp:sp modelId="{62F3CE11-AA45-4DC6-90B5-A28CB0DC6E3C}">
      <dsp:nvSpPr>
        <dsp:cNvPr id="0" name=""/>
        <dsp:cNvSpPr/>
      </dsp:nvSpPr>
      <dsp:spPr>
        <a:xfrm>
          <a:off x="237806" y="3596973"/>
          <a:ext cx="2569162" cy="15414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PROGRAMMATIC ADVERTISING</a:t>
          </a:r>
          <a:endParaRPr lang="el-GR" sz="2400" kern="1200" dirty="0"/>
        </a:p>
      </dsp:txBody>
      <dsp:txXfrm>
        <a:off x="237806" y="3596973"/>
        <a:ext cx="2569162" cy="1541497"/>
      </dsp:txXfrm>
    </dsp:sp>
    <dsp:sp modelId="{591D5AB0-D238-4683-B6D3-7F1671B9E437}">
      <dsp:nvSpPr>
        <dsp:cNvPr id="0" name=""/>
        <dsp:cNvSpPr/>
      </dsp:nvSpPr>
      <dsp:spPr>
        <a:xfrm>
          <a:off x="3063886" y="3596973"/>
          <a:ext cx="2569162" cy="15414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AR (Augmented reality) &amp; VR (Virtual reality) campaigns</a:t>
          </a:r>
          <a:endParaRPr lang="el-GR" sz="2400" kern="1200"/>
        </a:p>
      </dsp:txBody>
      <dsp:txXfrm>
        <a:off x="3063886" y="3596973"/>
        <a:ext cx="2569162" cy="1541497"/>
      </dsp:txXfrm>
    </dsp:sp>
    <dsp:sp modelId="{E2AEB25C-E8B2-4AEC-BB8F-22CF2B770DBF}">
      <dsp:nvSpPr>
        <dsp:cNvPr id="0" name=""/>
        <dsp:cNvSpPr/>
      </dsp:nvSpPr>
      <dsp:spPr>
        <a:xfrm>
          <a:off x="5889965" y="3596973"/>
          <a:ext cx="2569162" cy="15414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Online Directory</a:t>
          </a:r>
        </a:p>
        <a:p>
          <a:pPr marL="0" lvl="0" indent="0" algn="ctr" defTabSz="1066800">
            <a:lnSpc>
              <a:spcPct val="90000"/>
            </a:lnSpc>
            <a:spcBef>
              <a:spcPct val="0"/>
            </a:spcBef>
            <a:spcAft>
              <a:spcPct val="35000"/>
            </a:spcAft>
            <a:buNone/>
          </a:pPr>
          <a:r>
            <a:rPr lang="en-US" sz="2400" kern="1200" dirty="0"/>
            <a:t>www.xo.gr</a:t>
          </a:r>
          <a:endParaRPr lang="el-GR" sz="2400" kern="1200" dirty="0"/>
        </a:p>
      </dsp:txBody>
      <dsp:txXfrm>
        <a:off x="5889965" y="3596973"/>
        <a:ext cx="2569162" cy="15414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3C389-726C-4DC2-97EC-D9FEDAC14FA6}" type="datetimeFigureOut">
              <a:rPr lang="el-GR" smtClean="0"/>
              <a:t>12/07/2023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EDF44-E022-4A73-BFB2-240960515519}" type="slidenum">
              <a:rPr lang="el-GR" smtClean="0"/>
              <a:t>‹#›</a:t>
            </a:fld>
            <a:endParaRPr lang="el-GR"/>
          </a:p>
        </p:txBody>
      </p:sp>
    </p:spTree>
    <p:extLst>
      <p:ext uri="{BB962C8B-B14F-4D97-AF65-F5344CB8AC3E}">
        <p14:creationId xmlns:p14="http://schemas.microsoft.com/office/powerpoint/2010/main" val="19545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xo.g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forbloggers.com/el/%CF%84%CE%BF-%CE%BA%CE%B1%CE%BB%CF%8D%CF%84%CE%B5%CF%81%CE%BF-%CE%B5%CF%81%CE%B3%CE%B1%CE%BB%CE%B5%CE%AF%CE%BF-SEO-%CE%B3%CE%B9%CE%B1-%CE%BD%CE%B1-%CE%B1%CE%BD%CE%B1%CE%BB%CF%8D%CF%83%CE%B5%CF%84%CE%B5-%CF%84%CE%BF%CF%85%CF%82-%CE%B1%CE%BD%CF%84%CE%B1%CE%B3%CF%89%CE%BD%CE%B9%CF%83%CF%84%CE%AD%CF%82-%CF%83%CE%B1%CF%82-%CE%B4%CF%89%CF%81%CE%B5%CE%AC%CE%B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forbloggers.com/el/%CF%83%CF%85%CE%BD%CE%B9%CF%83%CF%84%CE%AC/SimilarWe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Είμαστε στην ψηφιακή δεκαετία της Ευρώπης, ένα ολοκληρωμένο πλαίσιο που καθοδηγεί όλες τις δράσεις που σχετίζονται με την ψηφιακή τεχνολογία. </a:t>
            </a:r>
            <a:r>
              <a:rPr lang="en-US" dirty="0"/>
              <a:t>O XO </a:t>
            </a:r>
            <a:r>
              <a:rPr lang="el-GR" dirty="0"/>
              <a:t>μέσω της δράσης  ψηφιακής ανάπτυξης </a:t>
            </a:r>
            <a:r>
              <a:rPr lang="el-GR" dirty="0" err="1"/>
              <a:t>ΜμΕπιχειρήσεων</a:t>
            </a:r>
            <a:r>
              <a:rPr lang="el-GR" dirty="0"/>
              <a:t> σε συνεργασία με φορείς που εκπροσωπούν επαγγελματίες στοχεύει στο να βελτιώσει τις ψηφιακές δεξιότητες των ελληνικών επιχειρήσεων ώστε να φτάσουν σε ένα επίπεδο ψηφιακής ωριμότητας που θα τις κάνει ανταγωνιστικές όχι μόνο στο ελληνικό αλλά και στο παγκόσμιο ψηφιακό περιβάλλον.</a:t>
            </a:r>
            <a:endParaRPr lang="en-US" dirty="0"/>
          </a:p>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1</a:t>
            </a:fld>
            <a:endParaRPr lang="el-GR"/>
          </a:p>
        </p:txBody>
      </p:sp>
    </p:spTree>
    <p:extLst>
      <p:ext uri="{BB962C8B-B14F-4D97-AF65-F5344CB8AC3E}">
        <p14:creationId xmlns:p14="http://schemas.microsoft.com/office/powerpoint/2010/main" val="1763263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l-GR" b="0" i="0" dirty="0">
                <a:solidFill>
                  <a:srgbClr val="592B82"/>
                </a:solidFill>
                <a:effectLst/>
                <a:latin typeface="Open Sans" panose="020B0606030504020204" pitchFamily="34" charset="0"/>
              </a:rPr>
              <a:t>Πρόβαλε αποτελεσματικά την επιχείρησή σου με τους παρακάτω τρόπους καταχώρισης στο xo.gr</a:t>
            </a:r>
          </a:p>
          <a:p>
            <a:pPr algn="ctr" fontAlgn="base"/>
            <a:endParaRPr lang="en-US" sz="1200" b="1" i="0" dirty="0">
              <a:solidFill>
                <a:srgbClr val="592B82"/>
              </a:solidFill>
              <a:effectLst/>
              <a:latin typeface="Roboto" panose="02000000000000000000" pitchFamily="2" charset="0"/>
            </a:endParaRPr>
          </a:p>
          <a:p>
            <a:pPr algn="ctr" fontAlgn="base"/>
            <a:r>
              <a:rPr lang="el-GR" sz="1200" b="1" i="0" dirty="0">
                <a:solidFill>
                  <a:srgbClr val="592B82"/>
                </a:solidFill>
                <a:effectLst/>
                <a:latin typeface="Roboto" panose="02000000000000000000" pitchFamily="2" charset="0"/>
              </a:rPr>
              <a:t>Πλήρης Καταχώρηση της Επιχείρησής σου,  σαν ένα μίνι </a:t>
            </a:r>
            <a:r>
              <a:rPr lang="el-GR" sz="1200" b="1" i="0" dirty="0" err="1">
                <a:solidFill>
                  <a:srgbClr val="592B82"/>
                </a:solidFill>
                <a:effectLst/>
                <a:latin typeface="Roboto" panose="02000000000000000000" pitchFamily="2" charset="0"/>
              </a:rPr>
              <a:t>Website</a:t>
            </a:r>
            <a:r>
              <a:rPr lang="el-GR" sz="1200" b="1" i="0" dirty="0">
                <a:solidFill>
                  <a:srgbClr val="592B82"/>
                </a:solidFill>
                <a:effectLst/>
                <a:latin typeface="Roboto" panose="02000000000000000000" pitchFamily="2" charset="0"/>
              </a:rPr>
              <a:t>!</a:t>
            </a:r>
          </a:p>
          <a:p>
            <a:pPr algn="ctr" fontAlgn="base"/>
            <a:r>
              <a:rPr lang="el-GR" sz="1200" b="0" i="0" dirty="0">
                <a:solidFill>
                  <a:srgbClr val="592B82"/>
                </a:solidFill>
                <a:effectLst/>
                <a:latin typeface="Roboto" panose="02000000000000000000" pitchFamily="2" charset="0"/>
              </a:rPr>
              <a:t>Δημιούργησε ένα </a:t>
            </a:r>
            <a:r>
              <a:rPr lang="el-GR" sz="1200" b="1" i="0" dirty="0">
                <a:solidFill>
                  <a:srgbClr val="592B82"/>
                </a:solidFill>
                <a:effectLst/>
                <a:latin typeface="Roboto" panose="02000000000000000000" pitchFamily="2" charset="0"/>
              </a:rPr>
              <a:t>ολοκληρωμένο προφίλ</a:t>
            </a:r>
            <a:r>
              <a:rPr lang="el-GR" sz="1200" b="0" i="0" dirty="0">
                <a:solidFill>
                  <a:srgbClr val="592B82"/>
                </a:solidFill>
                <a:effectLst/>
                <a:latin typeface="Roboto" panose="02000000000000000000" pitchFamily="2" charset="0"/>
              </a:rPr>
              <a:t> μέσα στο </a:t>
            </a:r>
            <a:r>
              <a:rPr lang="el-GR" sz="1200" b="0" i="0" u="none" strike="noStrike" dirty="0">
                <a:solidFill>
                  <a:srgbClr val="592B82"/>
                </a:solidFill>
                <a:effectLst/>
                <a:latin typeface="Roboto" panose="02000000000000000000" pitchFamily="2" charset="0"/>
                <a:hlinkClick r:id="rId3">
                  <a:extLst>
                    <a:ext uri="{A12FA001-AC4F-418D-AE19-62706E023703}">
                      <ahyp:hlinkClr xmlns:ahyp="http://schemas.microsoft.com/office/drawing/2018/hyperlinkcolor" val="tx"/>
                    </a:ext>
                  </a:extLst>
                </a:hlinkClick>
              </a:rPr>
              <a:t>xo.gr</a:t>
            </a:r>
            <a:r>
              <a:rPr lang="el-GR" sz="1200" b="0" i="0" dirty="0">
                <a:solidFill>
                  <a:srgbClr val="592B82"/>
                </a:solidFill>
                <a:effectLst/>
                <a:latin typeface="Roboto" panose="02000000000000000000" pitchFamily="2" charset="0"/>
              </a:rPr>
              <a:t> και επωφελήσου από τα </a:t>
            </a:r>
            <a:r>
              <a:rPr lang="el-GR" sz="1200" b="1" i="0" dirty="0">
                <a:solidFill>
                  <a:srgbClr val="592B82"/>
                </a:solidFill>
                <a:effectLst/>
                <a:latin typeface="Roboto" panose="02000000000000000000" pitchFamily="2" charset="0"/>
              </a:rPr>
              <a:t>8,5 εκατομμύρια επισκέψεις </a:t>
            </a:r>
            <a:r>
              <a:rPr lang="el-GR" sz="1200" b="0" i="0" dirty="0">
                <a:solidFill>
                  <a:srgbClr val="592B82"/>
                </a:solidFill>
                <a:effectLst/>
                <a:latin typeface="Roboto" panose="02000000000000000000" pitchFamily="2" charset="0"/>
              </a:rPr>
              <a:t>που οδηγούμε μηνιαίως στις καταχωρίσεις μας.</a:t>
            </a:r>
          </a:p>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10</a:t>
            </a:fld>
            <a:endParaRPr lang="el-GR"/>
          </a:p>
        </p:txBody>
      </p:sp>
    </p:spTree>
    <p:extLst>
      <p:ext uri="{BB962C8B-B14F-4D97-AF65-F5344CB8AC3E}">
        <p14:creationId xmlns:p14="http://schemas.microsoft.com/office/powerpoint/2010/main" val="3794158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11</a:t>
            </a:fld>
            <a:endParaRPr lang="el-GR"/>
          </a:p>
        </p:txBody>
      </p:sp>
    </p:spTree>
    <p:extLst>
      <p:ext uri="{BB962C8B-B14F-4D97-AF65-F5344CB8AC3E}">
        <p14:creationId xmlns:p14="http://schemas.microsoft.com/office/powerpoint/2010/main" val="2610141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12</a:t>
            </a:fld>
            <a:endParaRPr lang="el-GR"/>
          </a:p>
        </p:txBody>
      </p:sp>
    </p:spTree>
    <p:extLst>
      <p:ext uri="{BB962C8B-B14F-4D97-AF65-F5344CB8AC3E}">
        <p14:creationId xmlns:p14="http://schemas.microsoft.com/office/powerpoint/2010/main" val="2838434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b="0" i="0" dirty="0">
                <a:solidFill>
                  <a:srgbClr val="333333"/>
                </a:solidFill>
                <a:effectLst/>
                <a:latin typeface="Roboto" panose="02000000000000000000" pitchFamily="2" charset="0"/>
              </a:rPr>
              <a:t>Καθώς οι επιχειρήσεις και οι επαγγελματίες αναζητούν μεγαλύτερη ευελιξία και αποτελεσματικότητα, ο ρόλος της τεχνητής νοημοσύνης (AI) γίνεται όλο και πιο σημαντικός. Τα </a:t>
            </a:r>
            <a:r>
              <a:rPr lang="el-GR" b="1" i="0" dirty="0">
                <a:solidFill>
                  <a:srgbClr val="333333"/>
                </a:solidFill>
                <a:effectLst/>
                <a:latin typeface="Roboto" panose="02000000000000000000" pitchFamily="2" charset="0"/>
              </a:rPr>
              <a:t>εργαλεία τεχνητής νοημοσύνης</a:t>
            </a:r>
            <a:r>
              <a:rPr lang="el-GR" b="0" i="0" dirty="0">
                <a:solidFill>
                  <a:srgbClr val="333333"/>
                </a:solidFill>
                <a:effectLst/>
                <a:latin typeface="Roboto" panose="02000000000000000000" pitchFamily="2" charset="0"/>
              </a:rPr>
              <a:t> υιοθετούνται όλο και περισσότερο για την </a:t>
            </a:r>
            <a:r>
              <a:rPr lang="el-GR" b="1" i="0" dirty="0">
                <a:solidFill>
                  <a:srgbClr val="333333"/>
                </a:solidFill>
                <a:effectLst/>
                <a:latin typeface="Roboto" panose="02000000000000000000" pitchFamily="2" charset="0"/>
              </a:rPr>
              <a:t>παραγωγικότητα </a:t>
            </a:r>
            <a:r>
              <a:rPr lang="el-GR" b="0" i="0" dirty="0">
                <a:solidFill>
                  <a:srgbClr val="333333"/>
                </a:solidFill>
                <a:effectLst/>
                <a:latin typeface="Roboto" panose="02000000000000000000" pitchFamily="2" charset="0"/>
              </a:rPr>
              <a:t>και την </a:t>
            </a:r>
            <a:r>
              <a:rPr lang="el-GR" b="1" i="0" dirty="0">
                <a:solidFill>
                  <a:srgbClr val="333333"/>
                </a:solidFill>
                <a:effectLst/>
                <a:latin typeface="Roboto" panose="02000000000000000000" pitchFamily="2" charset="0"/>
              </a:rPr>
              <a:t>απλοποίηση των επιχειρηματικών λειτουργιών.</a:t>
            </a:r>
            <a:endParaRPr lang="en-US" b="1" i="0" dirty="0">
              <a:solidFill>
                <a:srgbClr val="333333"/>
              </a:solidFill>
              <a:effectLst/>
              <a:latin typeface="Roboto" panose="02000000000000000000"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1" i="0" dirty="0">
                <a:solidFill>
                  <a:srgbClr val="333333"/>
                </a:solidFill>
                <a:effectLst/>
                <a:latin typeface="Roboto" panose="02000000000000000000" pitchFamily="2" charset="0"/>
              </a:rPr>
              <a:t>1.ChatGPT</a:t>
            </a:r>
            <a:endParaRPr lang="en-US" b="0" i="0" dirty="0">
              <a:solidFill>
                <a:srgbClr val="333333"/>
              </a:solidFill>
              <a:effectLst/>
              <a:latin typeface="Roboto" panose="02000000000000000000" pitchFamily="2" charset="0"/>
            </a:endParaRPr>
          </a:p>
          <a:p>
            <a:pPr algn="l" fontAlgn="base"/>
            <a:r>
              <a:rPr lang="el-GR" b="0" i="0" dirty="0">
                <a:solidFill>
                  <a:srgbClr val="333333"/>
                </a:solidFill>
                <a:effectLst/>
                <a:latin typeface="Roboto" panose="02000000000000000000" pitchFamily="2" charset="0"/>
              </a:rPr>
              <a:t>Το </a:t>
            </a:r>
            <a:r>
              <a:rPr lang="el-GR" b="0" i="0" dirty="0" err="1">
                <a:solidFill>
                  <a:srgbClr val="333333"/>
                </a:solidFill>
                <a:effectLst/>
                <a:latin typeface="Roboto" panose="02000000000000000000" pitchFamily="2" charset="0"/>
              </a:rPr>
              <a:t>ChatGPT</a:t>
            </a:r>
            <a:r>
              <a:rPr lang="el-GR" b="0" i="0" dirty="0">
                <a:solidFill>
                  <a:srgbClr val="333333"/>
                </a:solidFill>
                <a:effectLst/>
                <a:latin typeface="Roboto" panose="02000000000000000000" pitchFamily="2" charset="0"/>
              </a:rPr>
              <a:t> είναι ένας </a:t>
            </a:r>
            <a:r>
              <a:rPr lang="el-GR" b="1" i="0" dirty="0">
                <a:solidFill>
                  <a:srgbClr val="333333"/>
                </a:solidFill>
                <a:effectLst/>
                <a:latin typeface="Roboto" panose="02000000000000000000" pitchFamily="2" charset="0"/>
              </a:rPr>
              <a:t>επαναστατικός βοηθός συνομιλίας</a:t>
            </a:r>
            <a:r>
              <a:rPr lang="el-GR" b="0" i="0" dirty="0">
                <a:solidFill>
                  <a:srgbClr val="333333"/>
                </a:solidFill>
                <a:effectLst/>
                <a:latin typeface="Roboto" panose="02000000000000000000" pitchFamily="2" charset="0"/>
              </a:rPr>
              <a:t> (</a:t>
            </a:r>
            <a:r>
              <a:rPr lang="el-GR" b="0" i="0" dirty="0" err="1">
                <a:solidFill>
                  <a:srgbClr val="333333"/>
                </a:solidFill>
                <a:effectLst/>
                <a:latin typeface="Roboto" panose="02000000000000000000" pitchFamily="2" charset="0"/>
              </a:rPr>
              <a:t>chat</a:t>
            </a:r>
            <a:r>
              <a:rPr lang="el-GR" b="0" i="0" dirty="0">
                <a:solidFill>
                  <a:srgbClr val="333333"/>
                </a:solidFill>
                <a:effectLst/>
                <a:latin typeface="Roboto" panose="02000000000000000000" pitchFamily="2" charset="0"/>
              </a:rPr>
              <a:t> </a:t>
            </a:r>
            <a:r>
              <a:rPr lang="el-GR" b="0" i="0" dirty="0" err="1">
                <a:solidFill>
                  <a:srgbClr val="333333"/>
                </a:solidFill>
                <a:effectLst/>
                <a:latin typeface="Roboto" panose="02000000000000000000" pitchFamily="2" charset="0"/>
              </a:rPr>
              <a:t>assistant</a:t>
            </a:r>
            <a:r>
              <a:rPr lang="el-GR" b="0" i="0" dirty="0">
                <a:solidFill>
                  <a:srgbClr val="333333"/>
                </a:solidFill>
                <a:effectLst/>
                <a:latin typeface="Roboto" panose="02000000000000000000" pitchFamily="2" charset="0"/>
              </a:rPr>
              <a:t>) βασισμένος στο AI, που τροφοδοτεί πολλά άλλα εργαλεία σε αυτήν τη λίστα. Έχει σχεδιαστεί για να βοηθά τους χρήστες με εργασίες που βασίζονται σε κείμενο, σε μια εύχρηστη εφαρμογή διαλόγου-συνομιλίας. </a:t>
            </a:r>
            <a:r>
              <a:rPr lang="el-GR" b="1" i="0" dirty="0">
                <a:solidFill>
                  <a:srgbClr val="333333"/>
                </a:solidFill>
                <a:effectLst/>
                <a:latin typeface="Roboto" panose="02000000000000000000" pitchFamily="2" charset="0"/>
              </a:rPr>
              <a:t>Μπορείς να του κάνεις μια ερώτηση</a:t>
            </a:r>
            <a:r>
              <a:rPr lang="el-GR" b="0" i="0" dirty="0">
                <a:solidFill>
                  <a:srgbClr val="333333"/>
                </a:solidFill>
                <a:effectLst/>
                <a:latin typeface="Roboto" panose="02000000000000000000" pitchFamily="2" charset="0"/>
              </a:rPr>
              <a:t>, για να εκτελέσει μια εργασία που βασίζεται σε κείμενο και θα το κάνει, χρησιμοποιώντας το εκτενώς εκπαιδευμένο LLM του. Γράφει ακόμη και κώδικα, ενώ λύνει μαθηματικές πράξεις.</a:t>
            </a:r>
          </a:p>
          <a:p>
            <a:pPr algn="l" fontAlgn="base">
              <a:buFont typeface="+mj-lt"/>
              <a:buAutoNum type="arabicPeriod" startAt="2"/>
            </a:pPr>
            <a:r>
              <a:rPr lang="el-GR" b="1" i="0" dirty="0" err="1">
                <a:solidFill>
                  <a:srgbClr val="333333"/>
                </a:solidFill>
                <a:effectLst/>
                <a:latin typeface="Roboto" panose="02000000000000000000" pitchFamily="2" charset="0"/>
              </a:rPr>
              <a:t>Midjourney</a:t>
            </a:r>
            <a:endParaRPr lang="el-GR" b="0" i="0" dirty="0">
              <a:solidFill>
                <a:srgbClr val="333333"/>
              </a:solidFill>
              <a:effectLst/>
              <a:latin typeface="Roboto" panose="02000000000000000000" pitchFamily="2" charset="0"/>
            </a:endParaRPr>
          </a:p>
          <a:p>
            <a:pPr algn="l" fontAlgn="base"/>
            <a:r>
              <a:rPr lang="el-GR" b="0" i="0" dirty="0">
                <a:solidFill>
                  <a:srgbClr val="333333"/>
                </a:solidFill>
                <a:effectLst/>
                <a:latin typeface="Roboto" panose="02000000000000000000" pitchFamily="2" charset="0"/>
              </a:rPr>
              <a:t>Το </a:t>
            </a:r>
            <a:r>
              <a:rPr lang="el-GR" b="0" i="0" dirty="0" err="1">
                <a:solidFill>
                  <a:srgbClr val="333333"/>
                </a:solidFill>
                <a:effectLst/>
                <a:latin typeface="Roboto" panose="02000000000000000000" pitchFamily="2" charset="0"/>
              </a:rPr>
              <a:t>Midjourney</a:t>
            </a:r>
            <a:r>
              <a:rPr lang="el-GR" b="0" i="0" dirty="0">
                <a:solidFill>
                  <a:srgbClr val="333333"/>
                </a:solidFill>
                <a:effectLst/>
                <a:latin typeface="Roboto" panose="02000000000000000000" pitchFamily="2" charset="0"/>
              </a:rPr>
              <a:t> είναι ένα πρόγραμμα </a:t>
            </a:r>
            <a:r>
              <a:rPr lang="el-GR" b="0" i="0" dirty="0" err="1">
                <a:solidFill>
                  <a:srgbClr val="333333"/>
                </a:solidFill>
                <a:effectLst/>
                <a:latin typeface="Roboto" panose="02000000000000000000" pitchFamily="2" charset="0"/>
              </a:rPr>
              <a:t>text-to-image</a:t>
            </a:r>
            <a:r>
              <a:rPr lang="el-GR" b="0" i="0" dirty="0">
                <a:solidFill>
                  <a:srgbClr val="333333"/>
                </a:solidFill>
                <a:effectLst/>
                <a:latin typeface="Roboto" panose="02000000000000000000" pitchFamily="2" charset="0"/>
              </a:rPr>
              <a:t> με βάση την τεχνητή νοημοσύνη, που επιτρέπει στους χρήστες να δημιουργούν </a:t>
            </a:r>
            <a:r>
              <a:rPr lang="el-GR" b="1" i="0" dirty="0">
                <a:solidFill>
                  <a:srgbClr val="333333"/>
                </a:solidFill>
                <a:effectLst/>
                <a:latin typeface="Roboto" panose="02000000000000000000" pitchFamily="2" charset="0"/>
              </a:rPr>
              <a:t>μοναδικά και συναρπαστικά γραφικά </a:t>
            </a:r>
            <a:r>
              <a:rPr lang="el-GR" b="0" i="0" dirty="0">
                <a:solidFill>
                  <a:srgbClr val="333333"/>
                </a:solidFill>
                <a:effectLst/>
                <a:latin typeface="Roboto" panose="02000000000000000000" pitchFamily="2" charset="0"/>
              </a:rPr>
              <a:t>για διάφορους σκοπούς, συμπεριλαμβανομένων των </a:t>
            </a:r>
            <a:r>
              <a:rPr lang="el-GR" b="1" i="0" dirty="0" err="1">
                <a:solidFill>
                  <a:srgbClr val="333333"/>
                </a:solidFill>
                <a:effectLst/>
                <a:latin typeface="Roboto" panose="02000000000000000000" pitchFamily="2" charset="0"/>
              </a:rPr>
              <a:t>social</a:t>
            </a:r>
            <a:r>
              <a:rPr lang="el-GR" b="0" i="0" dirty="0">
                <a:solidFill>
                  <a:srgbClr val="333333"/>
                </a:solidFill>
                <a:effectLst/>
                <a:latin typeface="Roboto" panose="02000000000000000000" pitchFamily="2" charset="0"/>
              </a:rPr>
              <a:t> </a:t>
            </a:r>
            <a:r>
              <a:rPr lang="el-GR" b="1" i="0" dirty="0" err="1">
                <a:solidFill>
                  <a:srgbClr val="333333"/>
                </a:solidFill>
                <a:effectLst/>
                <a:latin typeface="Roboto" panose="02000000000000000000" pitchFamily="2" charset="0"/>
              </a:rPr>
              <a:t>media</a:t>
            </a:r>
            <a:r>
              <a:rPr lang="el-GR" b="1" i="0" dirty="0">
                <a:solidFill>
                  <a:srgbClr val="333333"/>
                </a:solidFill>
                <a:effectLst/>
                <a:latin typeface="Roboto" panose="02000000000000000000" pitchFamily="2" charset="0"/>
              </a:rPr>
              <a:t>, </a:t>
            </a:r>
            <a:r>
              <a:rPr lang="el-GR" b="1" i="0" dirty="0" err="1">
                <a:solidFill>
                  <a:srgbClr val="333333"/>
                </a:solidFill>
                <a:effectLst/>
                <a:latin typeface="Roboto" panose="02000000000000000000" pitchFamily="2" charset="0"/>
              </a:rPr>
              <a:t>websites</a:t>
            </a:r>
            <a:r>
              <a:rPr lang="el-GR" b="0" i="0" dirty="0">
                <a:solidFill>
                  <a:srgbClr val="333333"/>
                </a:solidFill>
                <a:effectLst/>
                <a:latin typeface="Roboto" panose="02000000000000000000" pitchFamily="2" charset="0"/>
              </a:rPr>
              <a:t> και </a:t>
            </a:r>
            <a:r>
              <a:rPr lang="el-GR" b="1" i="0" dirty="0" err="1">
                <a:solidFill>
                  <a:srgbClr val="333333"/>
                </a:solidFill>
                <a:effectLst/>
                <a:latin typeface="Roboto" panose="02000000000000000000" pitchFamily="2" charset="0"/>
              </a:rPr>
              <a:t>digital</a:t>
            </a:r>
            <a:r>
              <a:rPr lang="el-GR" b="0" i="0" dirty="0">
                <a:solidFill>
                  <a:srgbClr val="333333"/>
                </a:solidFill>
                <a:effectLst/>
                <a:latin typeface="Roboto" panose="02000000000000000000" pitchFamily="2" charset="0"/>
              </a:rPr>
              <a:t> </a:t>
            </a:r>
            <a:r>
              <a:rPr lang="el-GR" b="1" i="0" dirty="0" err="1">
                <a:solidFill>
                  <a:srgbClr val="333333"/>
                </a:solidFill>
                <a:effectLst/>
                <a:latin typeface="Roboto" panose="02000000000000000000" pitchFamily="2" charset="0"/>
              </a:rPr>
              <a:t>marketing</a:t>
            </a:r>
            <a:r>
              <a:rPr lang="el-GR" b="1" i="0" dirty="0">
                <a:solidFill>
                  <a:srgbClr val="333333"/>
                </a:solidFill>
                <a:effectLst/>
                <a:latin typeface="Roboto" panose="02000000000000000000" pitchFamily="2" charset="0"/>
              </a:rPr>
              <a:t>.</a:t>
            </a:r>
            <a:r>
              <a:rPr lang="el-GR" b="0" i="0" dirty="0">
                <a:solidFill>
                  <a:srgbClr val="333333"/>
                </a:solidFill>
                <a:effectLst/>
                <a:latin typeface="Roboto" panose="02000000000000000000" pitchFamily="2" charset="0"/>
              </a:rPr>
              <a:t> Οι χρήστες μπορούν να ξεκινήσουν με το </a:t>
            </a:r>
            <a:r>
              <a:rPr lang="el-GR" b="0" i="0" dirty="0" err="1">
                <a:solidFill>
                  <a:srgbClr val="333333"/>
                </a:solidFill>
                <a:effectLst/>
                <a:latin typeface="Roboto" panose="02000000000000000000" pitchFamily="2" charset="0"/>
              </a:rPr>
              <a:t>Midjourney</a:t>
            </a:r>
            <a:r>
              <a:rPr lang="el-GR" b="0" i="0" dirty="0">
                <a:solidFill>
                  <a:srgbClr val="333333"/>
                </a:solidFill>
                <a:effectLst/>
                <a:latin typeface="Roboto" panose="02000000000000000000" pitchFamily="2" charset="0"/>
              </a:rPr>
              <a:t> στον </a:t>
            </a:r>
            <a:r>
              <a:rPr lang="el-GR" b="0" i="0" dirty="0" err="1">
                <a:solidFill>
                  <a:srgbClr val="333333"/>
                </a:solidFill>
                <a:effectLst/>
                <a:latin typeface="Roboto" panose="02000000000000000000" pitchFamily="2" charset="0"/>
              </a:rPr>
              <a:t>discord</a:t>
            </a:r>
            <a:r>
              <a:rPr lang="el-GR" b="0" i="0" dirty="0">
                <a:solidFill>
                  <a:srgbClr val="333333"/>
                </a:solidFill>
                <a:effectLst/>
                <a:latin typeface="Roboto" panose="02000000000000000000" pitchFamily="2" charset="0"/>
              </a:rPr>
              <a:t> </a:t>
            </a:r>
            <a:r>
              <a:rPr lang="el-GR" b="0" i="0" dirty="0" err="1">
                <a:solidFill>
                  <a:srgbClr val="333333"/>
                </a:solidFill>
                <a:effectLst/>
                <a:latin typeface="Roboto" panose="02000000000000000000" pitchFamily="2" charset="0"/>
              </a:rPr>
              <a:t>server</a:t>
            </a:r>
            <a:r>
              <a:rPr lang="el-GR" b="0" i="0" dirty="0">
                <a:solidFill>
                  <a:srgbClr val="333333"/>
                </a:solidFill>
                <a:effectLst/>
                <a:latin typeface="Roboto" panose="02000000000000000000" pitchFamily="2" charset="0"/>
              </a:rPr>
              <a:t> τους, δημιουργώντας εκεί ένα λογαριασμό.</a:t>
            </a:r>
          </a:p>
          <a:p>
            <a:pPr algn="l" fontAlgn="base">
              <a:buFont typeface="+mj-lt"/>
              <a:buAutoNum type="arabicPeriod" startAt="3"/>
            </a:pPr>
            <a:r>
              <a:rPr lang="el-GR" b="1" i="0" dirty="0" err="1">
                <a:solidFill>
                  <a:srgbClr val="333333"/>
                </a:solidFill>
                <a:effectLst/>
                <a:latin typeface="Roboto" panose="02000000000000000000" pitchFamily="2" charset="0"/>
              </a:rPr>
              <a:t>Grammarly</a:t>
            </a:r>
            <a:endParaRPr lang="el-GR" b="0" i="0" dirty="0">
              <a:solidFill>
                <a:srgbClr val="333333"/>
              </a:solidFill>
              <a:effectLst/>
              <a:latin typeface="Roboto" panose="02000000000000000000" pitchFamily="2" charset="0"/>
            </a:endParaRPr>
          </a:p>
          <a:p>
            <a:pPr algn="l" fontAlgn="base"/>
            <a:r>
              <a:rPr lang="el-GR" b="0" i="0" dirty="0">
                <a:solidFill>
                  <a:srgbClr val="333333"/>
                </a:solidFill>
                <a:effectLst/>
                <a:latin typeface="Roboto" panose="02000000000000000000" pitchFamily="2" charset="0"/>
              </a:rPr>
              <a:t>Το </a:t>
            </a:r>
            <a:r>
              <a:rPr lang="el-GR" b="0" i="0" dirty="0" err="1">
                <a:solidFill>
                  <a:srgbClr val="333333"/>
                </a:solidFill>
                <a:effectLst/>
                <a:latin typeface="Roboto" panose="02000000000000000000" pitchFamily="2" charset="0"/>
              </a:rPr>
              <a:t>Grammarly</a:t>
            </a:r>
            <a:r>
              <a:rPr lang="el-GR" b="0" i="0" dirty="0">
                <a:solidFill>
                  <a:srgbClr val="333333"/>
                </a:solidFill>
                <a:effectLst/>
                <a:latin typeface="Roboto" panose="02000000000000000000" pitchFamily="2" charset="0"/>
              </a:rPr>
              <a:t> είναι ένας </a:t>
            </a:r>
            <a:r>
              <a:rPr lang="el-GR" b="1" i="0" dirty="0">
                <a:solidFill>
                  <a:srgbClr val="333333"/>
                </a:solidFill>
                <a:effectLst/>
                <a:latin typeface="Roboto" panose="02000000000000000000" pitchFamily="2" charset="0"/>
              </a:rPr>
              <a:t>βοηθός γραμματικής και γραφής με τεχνητή νοημοσύνη</a:t>
            </a:r>
            <a:r>
              <a:rPr lang="el-GR" b="0" i="0" dirty="0">
                <a:solidFill>
                  <a:srgbClr val="333333"/>
                </a:solidFill>
                <a:effectLst/>
                <a:latin typeface="Roboto" panose="02000000000000000000" pitchFamily="2" charset="0"/>
              </a:rPr>
              <a:t>, που βοηθά τους χρήστες να βελτιώσουν τη γραφή τους, εντοπίζοντας και διορθώνοντας λάθη γραμματικής, ορθογραφίας, στίξης και στυλ. Το </a:t>
            </a:r>
            <a:r>
              <a:rPr lang="el-GR" b="1" i="0" dirty="0">
                <a:solidFill>
                  <a:srgbClr val="333333"/>
                </a:solidFill>
                <a:effectLst/>
                <a:latin typeface="Roboto" panose="02000000000000000000" pitchFamily="2" charset="0"/>
              </a:rPr>
              <a:t>περιεχόμενο</a:t>
            </a:r>
            <a:r>
              <a:rPr lang="el-GR" b="0" i="0" dirty="0">
                <a:solidFill>
                  <a:srgbClr val="333333"/>
                </a:solidFill>
                <a:effectLst/>
                <a:latin typeface="Roboto" panose="02000000000000000000" pitchFamily="2" charset="0"/>
              </a:rPr>
              <a:t> είναι ο </a:t>
            </a:r>
            <a:r>
              <a:rPr lang="el-GR" b="1" i="0" dirty="0">
                <a:solidFill>
                  <a:srgbClr val="333333"/>
                </a:solidFill>
                <a:effectLst/>
                <a:latin typeface="Roboto" panose="02000000000000000000" pitchFamily="2" charset="0"/>
              </a:rPr>
              <a:t>ακρογωνιαίος λίθος</a:t>
            </a:r>
            <a:r>
              <a:rPr lang="el-GR" b="0" i="0" dirty="0">
                <a:solidFill>
                  <a:srgbClr val="333333"/>
                </a:solidFill>
                <a:effectLst/>
                <a:latin typeface="Roboto" panose="02000000000000000000" pitchFamily="2" charset="0"/>
              </a:rPr>
              <a:t> </a:t>
            </a:r>
            <a:r>
              <a:rPr lang="el-GR" b="1" i="0" dirty="0">
                <a:solidFill>
                  <a:srgbClr val="333333"/>
                </a:solidFill>
                <a:effectLst/>
                <a:latin typeface="Roboto" panose="02000000000000000000" pitchFamily="2" charset="0"/>
              </a:rPr>
              <a:t>του </a:t>
            </a:r>
            <a:r>
              <a:rPr lang="el-GR" b="1" i="0" dirty="0" err="1">
                <a:solidFill>
                  <a:srgbClr val="333333"/>
                </a:solidFill>
                <a:effectLst/>
                <a:latin typeface="Roboto" panose="02000000000000000000" pitchFamily="2" charset="0"/>
              </a:rPr>
              <a:t>marketing</a:t>
            </a:r>
            <a:r>
              <a:rPr lang="el-GR" b="1" i="0" dirty="0">
                <a:solidFill>
                  <a:srgbClr val="333333"/>
                </a:solidFill>
                <a:effectLst/>
                <a:latin typeface="Roboto" panose="02000000000000000000" pitchFamily="2" charset="0"/>
              </a:rPr>
              <a:t>,</a:t>
            </a:r>
            <a:r>
              <a:rPr lang="el-GR" b="0" i="0" dirty="0">
                <a:solidFill>
                  <a:srgbClr val="333333"/>
                </a:solidFill>
                <a:effectLst/>
                <a:latin typeface="Roboto" panose="02000000000000000000" pitchFamily="2" charset="0"/>
              </a:rPr>
              <a:t> της επιχειρηματικής επικοινωνίας και όλων των ενδιάμεσων. Το </a:t>
            </a:r>
            <a:r>
              <a:rPr lang="el-GR" b="0" i="0" dirty="0" err="1">
                <a:solidFill>
                  <a:srgbClr val="333333"/>
                </a:solidFill>
                <a:effectLst/>
                <a:latin typeface="Roboto" panose="02000000000000000000" pitchFamily="2" charset="0"/>
              </a:rPr>
              <a:t>Grammarly</a:t>
            </a:r>
            <a:r>
              <a:rPr lang="el-GR" b="0" i="0" dirty="0">
                <a:solidFill>
                  <a:srgbClr val="333333"/>
                </a:solidFill>
                <a:effectLst/>
                <a:latin typeface="Roboto" panose="02000000000000000000" pitchFamily="2" charset="0"/>
              </a:rPr>
              <a:t> επεξεργάζεται το περιεχόμενό σου, ώστε να μην έχει λάθη και να είναι έτοιμο για τα μάτια του σημαντικού κοινού σου.</a:t>
            </a:r>
          </a:p>
          <a:p>
            <a:pPr algn="l" fontAlgn="base">
              <a:buFont typeface="+mj-lt"/>
              <a:buAutoNum type="arabicPeriod" startAt="4"/>
            </a:pPr>
            <a:r>
              <a:rPr lang="el-GR" b="1" i="0" dirty="0">
                <a:solidFill>
                  <a:srgbClr val="333333"/>
                </a:solidFill>
                <a:effectLst/>
                <a:latin typeface="Roboto" panose="02000000000000000000" pitchFamily="2" charset="0"/>
              </a:rPr>
              <a:t>Google</a:t>
            </a:r>
            <a:r>
              <a:rPr lang="el-GR" b="0" i="0" dirty="0">
                <a:solidFill>
                  <a:srgbClr val="333333"/>
                </a:solidFill>
                <a:effectLst/>
                <a:latin typeface="Roboto" panose="02000000000000000000" pitchFamily="2" charset="0"/>
              </a:rPr>
              <a:t> </a:t>
            </a:r>
            <a:r>
              <a:rPr lang="el-GR" b="1" i="0" dirty="0" err="1">
                <a:solidFill>
                  <a:srgbClr val="333333"/>
                </a:solidFill>
                <a:effectLst/>
                <a:latin typeface="Roboto" panose="02000000000000000000" pitchFamily="2" charset="0"/>
              </a:rPr>
              <a:t>Duet</a:t>
            </a:r>
            <a:r>
              <a:rPr lang="el-GR" b="0" i="0" dirty="0">
                <a:solidFill>
                  <a:srgbClr val="333333"/>
                </a:solidFill>
                <a:effectLst/>
                <a:latin typeface="Roboto" panose="02000000000000000000" pitchFamily="2" charset="0"/>
              </a:rPr>
              <a:t> </a:t>
            </a:r>
            <a:r>
              <a:rPr lang="el-GR" b="1" i="0" dirty="0">
                <a:solidFill>
                  <a:srgbClr val="333333"/>
                </a:solidFill>
                <a:effectLst/>
                <a:latin typeface="Roboto" panose="02000000000000000000" pitchFamily="2" charset="0"/>
              </a:rPr>
              <a:t>AI</a:t>
            </a:r>
            <a:endParaRPr lang="el-GR" b="0" i="0" dirty="0">
              <a:solidFill>
                <a:srgbClr val="333333"/>
              </a:solidFill>
              <a:effectLst/>
              <a:latin typeface="Roboto" panose="02000000000000000000" pitchFamily="2" charset="0"/>
            </a:endParaRPr>
          </a:p>
          <a:p>
            <a:pPr algn="l" fontAlgn="base"/>
            <a:r>
              <a:rPr lang="el-GR" b="0" i="0" dirty="0">
                <a:solidFill>
                  <a:srgbClr val="333333"/>
                </a:solidFill>
                <a:effectLst/>
                <a:latin typeface="Roboto" panose="02000000000000000000" pitchFamily="2" charset="0"/>
              </a:rPr>
              <a:t>Η εταιρεία κυκλοφορεί μια συλλογή </a:t>
            </a:r>
            <a:r>
              <a:rPr lang="el-GR" b="1" i="0" dirty="0">
                <a:solidFill>
                  <a:srgbClr val="333333"/>
                </a:solidFill>
                <a:effectLst/>
                <a:latin typeface="Roboto" panose="02000000000000000000" pitchFamily="2" charset="0"/>
              </a:rPr>
              <a:t>ΑΙ εργαλείων</a:t>
            </a:r>
            <a:r>
              <a:rPr lang="el-GR" b="0" i="0" dirty="0">
                <a:solidFill>
                  <a:srgbClr val="333333"/>
                </a:solidFill>
                <a:effectLst/>
                <a:latin typeface="Roboto" panose="02000000000000000000" pitchFamily="2" charset="0"/>
              </a:rPr>
              <a:t> για τις εφαρμογές </a:t>
            </a:r>
            <a:r>
              <a:rPr lang="el-GR" b="0" i="0" dirty="0" err="1">
                <a:solidFill>
                  <a:srgbClr val="333333"/>
                </a:solidFill>
                <a:effectLst/>
                <a:latin typeface="Roboto" panose="02000000000000000000" pitchFamily="2" charset="0"/>
              </a:rPr>
              <a:t>Workspace</a:t>
            </a:r>
            <a:r>
              <a:rPr lang="el-GR" b="0" i="0" dirty="0">
                <a:solidFill>
                  <a:srgbClr val="333333"/>
                </a:solidFill>
                <a:effectLst/>
                <a:latin typeface="Roboto" panose="02000000000000000000" pitchFamily="2" charset="0"/>
              </a:rPr>
              <a:t>, που ονομάζεται </a:t>
            </a:r>
            <a:r>
              <a:rPr lang="el-GR" b="0" i="0" dirty="0" err="1">
                <a:solidFill>
                  <a:srgbClr val="333333"/>
                </a:solidFill>
                <a:effectLst/>
                <a:latin typeface="Roboto" panose="02000000000000000000" pitchFamily="2" charset="0"/>
              </a:rPr>
              <a:t>Duet</a:t>
            </a:r>
            <a:r>
              <a:rPr lang="el-GR" b="0" i="0" dirty="0">
                <a:solidFill>
                  <a:srgbClr val="333333"/>
                </a:solidFill>
                <a:effectLst/>
                <a:latin typeface="Roboto" panose="02000000000000000000" pitchFamily="2" charset="0"/>
              </a:rPr>
              <a:t> AI. Στο </a:t>
            </a:r>
            <a:r>
              <a:rPr lang="el-GR" b="0" i="0" dirty="0" err="1">
                <a:solidFill>
                  <a:srgbClr val="333333"/>
                </a:solidFill>
                <a:effectLst/>
                <a:latin typeface="Roboto" panose="02000000000000000000" pitchFamily="2" charset="0"/>
              </a:rPr>
              <a:t>Gmail</a:t>
            </a:r>
            <a:r>
              <a:rPr lang="el-GR" b="0" i="0" dirty="0">
                <a:solidFill>
                  <a:srgbClr val="333333"/>
                </a:solidFill>
                <a:effectLst/>
                <a:latin typeface="Roboto" panose="02000000000000000000" pitchFamily="2" charset="0"/>
              </a:rPr>
              <a:t> και στα Έγγραφα, οι χρήστες μπορούν να κάνουν κλικ στο εικονίδιο </a:t>
            </a:r>
            <a:r>
              <a:rPr lang="el-GR" b="1" i="0" dirty="0">
                <a:solidFill>
                  <a:srgbClr val="333333"/>
                </a:solidFill>
                <a:effectLst/>
                <a:latin typeface="Roboto" panose="02000000000000000000" pitchFamily="2" charset="0"/>
              </a:rPr>
              <a:t>“</a:t>
            </a:r>
            <a:r>
              <a:rPr lang="el-GR" b="1" i="1" dirty="0">
                <a:solidFill>
                  <a:srgbClr val="333333"/>
                </a:solidFill>
                <a:effectLst/>
                <a:latin typeface="Roboto" panose="02000000000000000000" pitchFamily="2" charset="0"/>
              </a:rPr>
              <a:t>Βοηθήστε με να γράψω</a:t>
            </a:r>
            <a:r>
              <a:rPr lang="el-GR" b="1" i="0" dirty="0">
                <a:solidFill>
                  <a:srgbClr val="333333"/>
                </a:solidFill>
                <a:effectLst/>
                <a:latin typeface="Roboto" panose="02000000000000000000" pitchFamily="2" charset="0"/>
              </a:rPr>
              <a:t>” </a:t>
            </a:r>
            <a:r>
              <a:rPr lang="el-GR" b="0" i="0" dirty="0">
                <a:solidFill>
                  <a:srgbClr val="333333"/>
                </a:solidFill>
                <a:effectLst/>
                <a:latin typeface="Roboto" panose="02000000000000000000" pitchFamily="2" charset="0"/>
              </a:rPr>
              <a:t>και να ζητήσουν από το εργαλείο να τους βοηθήσει να συντάξουν ένα μήνυμα ηλεκτρονικού ταχυδρομείου ή να γράψουν ένα πρόχειρο περιεχόμενο, όπως μια περιγραφή εργασίας. Στο </a:t>
            </a:r>
            <a:r>
              <a:rPr lang="el-GR" b="0" i="0" dirty="0" err="1">
                <a:solidFill>
                  <a:srgbClr val="333333"/>
                </a:solidFill>
                <a:effectLst/>
                <a:latin typeface="Roboto" panose="02000000000000000000" pitchFamily="2" charset="0"/>
              </a:rPr>
              <a:t>Gmail</a:t>
            </a:r>
            <a:r>
              <a:rPr lang="el-GR" b="0" i="0" dirty="0">
                <a:solidFill>
                  <a:srgbClr val="333333"/>
                </a:solidFill>
                <a:effectLst/>
                <a:latin typeface="Roboto" panose="02000000000000000000" pitchFamily="2" charset="0"/>
              </a:rPr>
              <a:t>, το </a:t>
            </a:r>
            <a:r>
              <a:rPr lang="el-GR" b="1" i="0" dirty="0" err="1">
                <a:solidFill>
                  <a:srgbClr val="333333"/>
                </a:solidFill>
                <a:effectLst/>
                <a:latin typeface="Roboto" panose="02000000000000000000" pitchFamily="2" charset="0"/>
              </a:rPr>
              <a:t>Duet</a:t>
            </a:r>
            <a:r>
              <a:rPr lang="el-GR" b="0" i="0" dirty="0">
                <a:solidFill>
                  <a:srgbClr val="333333"/>
                </a:solidFill>
                <a:effectLst/>
                <a:latin typeface="Roboto" panose="02000000000000000000" pitchFamily="2" charset="0"/>
              </a:rPr>
              <a:t> </a:t>
            </a:r>
            <a:r>
              <a:rPr lang="el-GR" b="1" i="0" dirty="0">
                <a:solidFill>
                  <a:srgbClr val="333333"/>
                </a:solidFill>
                <a:effectLst/>
                <a:latin typeface="Roboto" panose="02000000000000000000" pitchFamily="2" charset="0"/>
              </a:rPr>
              <a:t>AI</a:t>
            </a:r>
            <a:r>
              <a:rPr lang="el-GR" b="0" i="0" dirty="0">
                <a:solidFill>
                  <a:srgbClr val="333333"/>
                </a:solidFill>
                <a:effectLst/>
                <a:latin typeface="Roboto" panose="02000000000000000000" pitchFamily="2" charset="0"/>
              </a:rPr>
              <a:t> μπορεί να κατανοήσει το πλαίσιο ενός μηνύματος ηλεκτρονικού ταχυδρομείου που έχει λάβει ο χρήστης και να </a:t>
            </a:r>
            <a:r>
              <a:rPr lang="el-GR" b="0" i="0" dirty="0" err="1">
                <a:solidFill>
                  <a:srgbClr val="333333"/>
                </a:solidFill>
                <a:effectLst/>
                <a:latin typeface="Roboto" panose="02000000000000000000" pitchFamily="2" charset="0"/>
              </a:rPr>
              <a:t>παραμετροποιήσει</a:t>
            </a:r>
            <a:r>
              <a:rPr lang="el-GR" b="0" i="0" dirty="0">
                <a:solidFill>
                  <a:srgbClr val="333333"/>
                </a:solidFill>
                <a:effectLst/>
                <a:latin typeface="Roboto" panose="02000000000000000000" pitchFamily="2" charset="0"/>
              </a:rPr>
              <a:t> την απάντησή του, ώστε να είναι πιο σύντομη, πιο απλή ή πιο επίσημη.</a:t>
            </a:r>
          </a:p>
          <a:p>
            <a:pPr algn="l" fontAlgn="base">
              <a:buFont typeface="+mj-lt"/>
              <a:buAutoNum type="arabicPeriod" startAt="5"/>
            </a:pPr>
            <a:r>
              <a:rPr lang="el-GR" b="1" i="0" dirty="0" err="1">
                <a:solidFill>
                  <a:srgbClr val="333333"/>
                </a:solidFill>
                <a:effectLst/>
                <a:latin typeface="Roboto" panose="02000000000000000000" pitchFamily="2" charset="0"/>
              </a:rPr>
              <a:t>Notion</a:t>
            </a:r>
            <a:r>
              <a:rPr lang="el-GR" b="0" i="0" dirty="0">
                <a:solidFill>
                  <a:srgbClr val="333333"/>
                </a:solidFill>
                <a:effectLst/>
                <a:latin typeface="Roboto" panose="02000000000000000000" pitchFamily="2" charset="0"/>
              </a:rPr>
              <a:t> </a:t>
            </a:r>
            <a:r>
              <a:rPr lang="el-GR" b="1" i="0" dirty="0">
                <a:solidFill>
                  <a:srgbClr val="333333"/>
                </a:solidFill>
                <a:effectLst/>
                <a:latin typeface="Roboto" panose="02000000000000000000" pitchFamily="2" charset="0"/>
              </a:rPr>
              <a:t>AI</a:t>
            </a:r>
            <a:endParaRPr lang="el-GR" b="0" i="0" dirty="0">
              <a:solidFill>
                <a:srgbClr val="333333"/>
              </a:solidFill>
              <a:effectLst/>
              <a:latin typeface="Roboto" panose="02000000000000000000" pitchFamily="2" charset="0"/>
            </a:endParaRPr>
          </a:p>
          <a:p>
            <a:pPr algn="l" fontAlgn="base"/>
            <a:r>
              <a:rPr lang="el-GR" b="0" i="0" dirty="0">
                <a:solidFill>
                  <a:srgbClr val="333333"/>
                </a:solidFill>
                <a:effectLst/>
                <a:latin typeface="Roboto" panose="02000000000000000000" pitchFamily="2" charset="0"/>
              </a:rPr>
              <a:t>Το </a:t>
            </a:r>
            <a:r>
              <a:rPr lang="el-GR" b="0" i="0" dirty="0" err="1">
                <a:solidFill>
                  <a:srgbClr val="333333"/>
                </a:solidFill>
                <a:effectLst/>
                <a:latin typeface="Roboto" panose="02000000000000000000" pitchFamily="2" charset="0"/>
              </a:rPr>
              <a:t>Notion</a:t>
            </a:r>
            <a:r>
              <a:rPr lang="el-GR" b="0" i="0" dirty="0">
                <a:solidFill>
                  <a:srgbClr val="333333"/>
                </a:solidFill>
                <a:effectLst/>
                <a:latin typeface="Roboto" panose="02000000000000000000" pitchFamily="2" charset="0"/>
              </a:rPr>
              <a:t> AI είναι ένα </a:t>
            </a:r>
            <a:r>
              <a:rPr lang="el-GR" b="1" i="0" dirty="0">
                <a:solidFill>
                  <a:srgbClr val="333333"/>
                </a:solidFill>
                <a:effectLst/>
                <a:latin typeface="Roboto" panose="02000000000000000000" pitchFamily="2" charset="0"/>
              </a:rPr>
              <a:t>εργαλείο τεχνητής νοημοσύνης</a:t>
            </a:r>
            <a:r>
              <a:rPr lang="el-GR" b="0" i="0" dirty="0">
                <a:solidFill>
                  <a:srgbClr val="333333"/>
                </a:solidFill>
                <a:effectLst/>
                <a:latin typeface="Roboto" panose="02000000000000000000" pitchFamily="2" charset="0"/>
              </a:rPr>
              <a:t>, που στοχεύει να βοηθήσει τις ομάδες να λειτουργούν πιο έξυπνα και πιο αποτελεσματικά. Συνδέεται εύκολα με άλλα εργαλεία και εφαρμογές. Το </a:t>
            </a:r>
            <a:r>
              <a:rPr lang="el-GR" b="0" i="0" dirty="0" err="1">
                <a:solidFill>
                  <a:srgbClr val="333333"/>
                </a:solidFill>
                <a:effectLst/>
                <a:latin typeface="Roboto" panose="02000000000000000000" pitchFamily="2" charset="0"/>
              </a:rPr>
              <a:t>Notion</a:t>
            </a:r>
            <a:r>
              <a:rPr lang="el-GR" b="0" i="0" dirty="0">
                <a:solidFill>
                  <a:srgbClr val="333333"/>
                </a:solidFill>
                <a:effectLst/>
                <a:latin typeface="Roboto" panose="02000000000000000000" pitchFamily="2" charset="0"/>
              </a:rPr>
              <a:t> AI παρέχει προηγμένες πληροφορίες και αναλυτικά στοιχεία, </a:t>
            </a:r>
            <a:r>
              <a:rPr lang="el-GR" b="1" i="0" dirty="0">
                <a:solidFill>
                  <a:srgbClr val="333333"/>
                </a:solidFill>
                <a:effectLst/>
                <a:latin typeface="Roboto" panose="02000000000000000000" pitchFamily="2" charset="0"/>
              </a:rPr>
              <a:t>για να βοηθήσει τις επιχειρήσεις να βελτιστοποιήσουν τη ροή εργασιών τους και τις διαδικασίες λήψης αποφάσεων</a:t>
            </a:r>
            <a:r>
              <a:rPr lang="el-GR" b="0" i="0" dirty="0">
                <a:solidFill>
                  <a:srgbClr val="333333"/>
                </a:solidFill>
                <a:effectLst/>
                <a:latin typeface="Roboto" panose="02000000000000000000" pitchFamily="2" charset="0"/>
              </a:rPr>
              <a:t>. Τα χαρακτηριστικά του περιλαμβάνουν </a:t>
            </a:r>
            <a:r>
              <a:rPr lang="el-GR" b="1" i="0" dirty="0">
                <a:solidFill>
                  <a:srgbClr val="333333"/>
                </a:solidFill>
                <a:effectLst/>
                <a:latin typeface="Roboto" panose="02000000000000000000" pitchFamily="2" charset="0"/>
              </a:rPr>
              <a:t>ανάλυση συναισθημάτων, παρακολούθηση αφοσίωσης πελατών </a:t>
            </a:r>
            <a:r>
              <a:rPr lang="el-GR" b="0" i="0" dirty="0">
                <a:solidFill>
                  <a:srgbClr val="333333"/>
                </a:solidFill>
                <a:effectLst/>
                <a:latin typeface="Roboto" panose="02000000000000000000" pitchFamily="2" charset="0"/>
              </a:rPr>
              <a:t>και </a:t>
            </a:r>
            <a:r>
              <a:rPr lang="el-GR" b="1" i="0" dirty="0">
                <a:solidFill>
                  <a:srgbClr val="333333"/>
                </a:solidFill>
                <a:effectLst/>
                <a:latin typeface="Roboto" panose="02000000000000000000" pitchFamily="2" charset="0"/>
              </a:rPr>
              <a:t>προγνωστικά αναλυτικά στοιχεία.</a:t>
            </a:r>
            <a:endParaRPr lang="el-GR" b="0" i="0" dirty="0">
              <a:solidFill>
                <a:srgbClr val="333333"/>
              </a:solidFill>
              <a:effectLst/>
              <a:latin typeface="Roboto" panose="02000000000000000000" pitchFamily="2" charset="0"/>
            </a:endParaRPr>
          </a:p>
          <a:p>
            <a:pPr algn="l" fontAlgn="base">
              <a:buFont typeface="+mj-lt"/>
              <a:buAutoNum type="arabicPeriod" startAt="6"/>
            </a:pPr>
            <a:r>
              <a:rPr lang="el-GR" b="1" i="0" dirty="0" err="1">
                <a:solidFill>
                  <a:srgbClr val="333333"/>
                </a:solidFill>
                <a:effectLst/>
                <a:latin typeface="Roboto" panose="02000000000000000000" pitchFamily="2" charset="0"/>
              </a:rPr>
              <a:t>Dall</a:t>
            </a:r>
            <a:r>
              <a:rPr lang="el-GR" b="1" i="0" dirty="0">
                <a:solidFill>
                  <a:srgbClr val="333333"/>
                </a:solidFill>
                <a:effectLst/>
                <a:latin typeface="Roboto" panose="02000000000000000000" pitchFamily="2" charset="0"/>
              </a:rPr>
              <a:t>–E</a:t>
            </a:r>
            <a:endParaRPr lang="el-GR" b="0" i="0" dirty="0">
              <a:solidFill>
                <a:srgbClr val="333333"/>
              </a:solidFill>
              <a:effectLst/>
              <a:latin typeface="Roboto" panose="02000000000000000000" pitchFamily="2" charset="0"/>
            </a:endParaRPr>
          </a:p>
          <a:p>
            <a:pPr algn="l" fontAlgn="base"/>
            <a:r>
              <a:rPr lang="el-GR" b="0" i="0" dirty="0">
                <a:solidFill>
                  <a:srgbClr val="333333"/>
                </a:solidFill>
                <a:effectLst/>
                <a:latin typeface="Roboto" panose="02000000000000000000" pitchFamily="2" charset="0"/>
              </a:rPr>
              <a:t>Το DALL-E 2 του </a:t>
            </a:r>
            <a:r>
              <a:rPr lang="el-GR" b="0" i="0" dirty="0" err="1">
                <a:solidFill>
                  <a:srgbClr val="333333"/>
                </a:solidFill>
                <a:effectLst/>
                <a:latin typeface="Roboto" panose="02000000000000000000" pitchFamily="2" charset="0"/>
              </a:rPr>
              <a:t>OpenAI</a:t>
            </a:r>
            <a:r>
              <a:rPr lang="el-GR" b="0" i="0" dirty="0">
                <a:solidFill>
                  <a:srgbClr val="333333"/>
                </a:solidFill>
                <a:effectLst/>
                <a:latin typeface="Roboto" panose="02000000000000000000" pitchFamily="2" charset="0"/>
              </a:rPr>
              <a:t> είναι ένα προηγμένο εργαλείο τεχνητής νοημοσύνης, που </a:t>
            </a:r>
            <a:r>
              <a:rPr lang="el-GR" b="1" i="0" dirty="0">
                <a:solidFill>
                  <a:srgbClr val="333333"/>
                </a:solidFill>
                <a:effectLst/>
                <a:latin typeface="Roboto" panose="02000000000000000000" pitchFamily="2" charset="0"/>
              </a:rPr>
              <a:t>δημιουργεί εικόνες υψηλής ποιότητας από περιγραφές κειμένου</a:t>
            </a:r>
            <a:r>
              <a:rPr lang="el-GR" b="0" i="0" dirty="0">
                <a:solidFill>
                  <a:srgbClr val="333333"/>
                </a:solidFill>
                <a:effectLst/>
                <a:latin typeface="Roboto" panose="02000000000000000000" pitchFamily="2" charset="0"/>
              </a:rPr>
              <a:t>. Το λογισμικό είναι ικανό να δημιουργεί ρεαλιστικές εικόνες αντικειμένων και σκηνών που δεν υπάρχουν στον πραγματικό κόσμο. Χρησιμοποιεί προηγμένους αλγορίθμους μηχανικής μάθησης, για να μάθει μοτίβα και χαρακτηριστικά διαφορετικών αντικειμένων, υφών και υλικών και να δημιουργήσει μοναδικές εικόνες.</a:t>
            </a:r>
          </a:p>
          <a:p>
            <a:pPr algn="l" fontAlgn="base">
              <a:buFont typeface="+mj-lt"/>
              <a:buAutoNum type="arabicPeriod" startAt="7"/>
            </a:pPr>
            <a:r>
              <a:rPr lang="el-GR" b="1" i="0" dirty="0">
                <a:solidFill>
                  <a:srgbClr val="333333"/>
                </a:solidFill>
                <a:effectLst/>
                <a:latin typeface="Roboto" panose="02000000000000000000" pitchFamily="2" charset="0"/>
              </a:rPr>
              <a:t>Lumen5</a:t>
            </a:r>
            <a:endParaRPr lang="el-GR" b="0" i="0" dirty="0">
              <a:solidFill>
                <a:srgbClr val="333333"/>
              </a:solidFill>
              <a:effectLst/>
              <a:latin typeface="Roboto" panose="02000000000000000000" pitchFamily="2" charset="0"/>
            </a:endParaRPr>
          </a:p>
          <a:p>
            <a:pPr algn="l" fontAlgn="base"/>
            <a:r>
              <a:rPr lang="el-GR" b="0" i="0" dirty="0">
                <a:solidFill>
                  <a:srgbClr val="333333"/>
                </a:solidFill>
                <a:effectLst/>
                <a:latin typeface="Roboto" panose="02000000000000000000" pitchFamily="2" charset="0"/>
              </a:rPr>
              <a:t>Το Lumen5 είναι μια </a:t>
            </a:r>
            <a:r>
              <a:rPr lang="el-GR" b="1" i="0" dirty="0">
                <a:solidFill>
                  <a:srgbClr val="333333"/>
                </a:solidFill>
                <a:effectLst/>
                <a:latin typeface="Roboto" panose="02000000000000000000" pitchFamily="2" charset="0"/>
              </a:rPr>
              <a:t>πλατφόρμα δημιουργίας βίντεο</a:t>
            </a:r>
            <a:r>
              <a:rPr lang="el-GR" b="0" i="0" dirty="0">
                <a:solidFill>
                  <a:srgbClr val="333333"/>
                </a:solidFill>
                <a:effectLst/>
                <a:latin typeface="Roboto" panose="02000000000000000000" pitchFamily="2" charset="0"/>
              </a:rPr>
              <a:t>, που σου επιτρέπει να δημιουργείς συναρπαστικά βίντεο γρήγορα και εύκολα. Το λογισμικό έχει σχεδιαστεί για επιχειρήσεις και άτομα που θέλουν να δημιουργήσουν </a:t>
            </a:r>
            <a:r>
              <a:rPr lang="el-GR" b="1" i="0" dirty="0">
                <a:solidFill>
                  <a:srgbClr val="333333"/>
                </a:solidFill>
                <a:effectLst/>
                <a:latin typeface="Roboto" panose="02000000000000000000" pitchFamily="2" charset="0"/>
              </a:rPr>
              <a:t>βίντεο με επαγγελματική εμφάνιση για τις</a:t>
            </a:r>
            <a:r>
              <a:rPr lang="el-GR" b="0" i="0" dirty="0">
                <a:solidFill>
                  <a:srgbClr val="333333"/>
                </a:solidFill>
                <a:effectLst/>
                <a:latin typeface="Roboto" panose="02000000000000000000" pitchFamily="2" charset="0"/>
              </a:rPr>
              <a:t> </a:t>
            </a:r>
            <a:r>
              <a:rPr lang="el-GR" b="1" i="0" dirty="0">
                <a:solidFill>
                  <a:srgbClr val="333333"/>
                </a:solidFill>
                <a:effectLst/>
                <a:latin typeface="Roboto" panose="02000000000000000000" pitchFamily="2" charset="0"/>
              </a:rPr>
              <a:t>καμπάνιες </a:t>
            </a:r>
            <a:r>
              <a:rPr lang="el-GR" b="1" i="0" dirty="0" err="1">
                <a:solidFill>
                  <a:srgbClr val="333333"/>
                </a:solidFill>
                <a:effectLst/>
                <a:latin typeface="Roboto" panose="02000000000000000000" pitchFamily="2" charset="0"/>
              </a:rPr>
              <a:t>marketing</a:t>
            </a:r>
            <a:r>
              <a:rPr lang="el-GR" b="0" i="0" dirty="0">
                <a:solidFill>
                  <a:srgbClr val="333333"/>
                </a:solidFill>
                <a:effectLst/>
                <a:latin typeface="Roboto" panose="02000000000000000000" pitchFamily="2" charset="0"/>
              </a:rPr>
              <a:t> ή τα κανάλια τους στα </a:t>
            </a:r>
            <a:r>
              <a:rPr lang="el-GR" b="1" i="0" dirty="0" err="1">
                <a:solidFill>
                  <a:srgbClr val="333333"/>
                </a:solidFill>
                <a:effectLst/>
                <a:latin typeface="Roboto" panose="02000000000000000000" pitchFamily="2" charset="0"/>
              </a:rPr>
              <a:t>social</a:t>
            </a:r>
            <a:r>
              <a:rPr lang="el-GR" b="0" i="0" dirty="0">
                <a:solidFill>
                  <a:srgbClr val="333333"/>
                </a:solidFill>
                <a:effectLst/>
                <a:latin typeface="Roboto" panose="02000000000000000000" pitchFamily="2" charset="0"/>
              </a:rPr>
              <a:t> </a:t>
            </a:r>
            <a:r>
              <a:rPr lang="el-GR" b="1" i="0" dirty="0" err="1">
                <a:solidFill>
                  <a:srgbClr val="333333"/>
                </a:solidFill>
                <a:effectLst/>
                <a:latin typeface="Roboto" panose="02000000000000000000" pitchFamily="2" charset="0"/>
              </a:rPr>
              <a:t>media</a:t>
            </a:r>
            <a:r>
              <a:rPr lang="el-GR" b="1" i="0" dirty="0">
                <a:solidFill>
                  <a:srgbClr val="333333"/>
                </a:solidFill>
                <a:effectLst/>
                <a:latin typeface="Roboto" panose="02000000000000000000" pitchFamily="2" charset="0"/>
              </a:rPr>
              <a:t>.</a:t>
            </a:r>
            <a:r>
              <a:rPr lang="el-GR" b="0" i="0" dirty="0">
                <a:solidFill>
                  <a:srgbClr val="333333"/>
                </a:solidFill>
                <a:effectLst/>
                <a:latin typeface="Roboto" panose="02000000000000000000" pitchFamily="2" charset="0"/>
              </a:rPr>
              <a:t> Το Lumen5 χρησιμοποιεί προηγμένους αλγορίθμους μηχανικής μάθησης για να αναλύσει το περιεχόμενο του κειμένου ενός χρήστη και, στη συνέχεια, να δημιουργήσει αυτόματα σκηνές βίντεο που ταιριάζουν με το κείμενο.</a:t>
            </a:r>
          </a:p>
          <a:p>
            <a:pPr algn="l" fontAlgn="base">
              <a:buFont typeface="+mj-lt"/>
              <a:buAutoNum type="arabicPeriod" startAt="8"/>
            </a:pPr>
            <a:r>
              <a:rPr lang="el-GR" b="1" i="0" dirty="0" err="1">
                <a:solidFill>
                  <a:srgbClr val="333333"/>
                </a:solidFill>
                <a:effectLst/>
                <a:latin typeface="Roboto" panose="02000000000000000000" pitchFamily="2" charset="0"/>
              </a:rPr>
              <a:t>Tome</a:t>
            </a:r>
            <a:endParaRPr lang="el-GR" b="0" i="0" dirty="0">
              <a:solidFill>
                <a:srgbClr val="333333"/>
              </a:solidFill>
              <a:effectLst/>
              <a:latin typeface="Roboto" panose="02000000000000000000" pitchFamily="2" charset="0"/>
            </a:endParaRPr>
          </a:p>
          <a:p>
            <a:pPr algn="l" fontAlgn="base"/>
            <a:r>
              <a:rPr lang="el-GR" b="0" i="0" dirty="0">
                <a:solidFill>
                  <a:srgbClr val="333333"/>
                </a:solidFill>
                <a:effectLst/>
                <a:latin typeface="Roboto" panose="02000000000000000000" pitchFamily="2" charset="0"/>
              </a:rPr>
              <a:t>Το </a:t>
            </a:r>
            <a:r>
              <a:rPr lang="el-GR" b="0" i="0" dirty="0" err="1">
                <a:solidFill>
                  <a:srgbClr val="333333"/>
                </a:solidFill>
                <a:effectLst/>
                <a:latin typeface="Roboto" panose="02000000000000000000" pitchFamily="2" charset="0"/>
              </a:rPr>
              <a:t>Tome</a:t>
            </a:r>
            <a:r>
              <a:rPr lang="el-GR" b="0" i="0" dirty="0">
                <a:solidFill>
                  <a:srgbClr val="333333"/>
                </a:solidFill>
                <a:effectLst/>
                <a:latin typeface="Roboto" panose="02000000000000000000" pitchFamily="2" charset="0"/>
              </a:rPr>
              <a:t> είναι ένα εργαλείο παρουσιάσεων, μια πλατφόρμα με τεχνητή νοημοσύνη που σε βοηθά να δημιουργείς </a:t>
            </a:r>
            <a:r>
              <a:rPr lang="el-GR" b="1" i="0" dirty="0">
                <a:solidFill>
                  <a:srgbClr val="333333"/>
                </a:solidFill>
                <a:effectLst/>
                <a:latin typeface="Roboto" panose="02000000000000000000" pitchFamily="2" charset="0"/>
              </a:rPr>
              <a:t>συναρπαστικές και </a:t>
            </a:r>
            <a:r>
              <a:rPr lang="el-GR" b="1" i="0" dirty="0" err="1">
                <a:solidFill>
                  <a:srgbClr val="333333"/>
                </a:solidFill>
                <a:effectLst/>
                <a:latin typeface="Roboto" panose="02000000000000000000" pitchFamily="2" charset="0"/>
              </a:rPr>
              <a:t>διαδραστικές</a:t>
            </a:r>
            <a:r>
              <a:rPr lang="el-GR" b="1" i="0" dirty="0">
                <a:solidFill>
                  <a:srgbClr val="333333"/>
                </a:solidFill>
                <a:effectLst/>
                <a:latin typeface="Roboto" panose="02000000000000000000" pitchFamily="2" charset="0"/>
              </a:rPr>
              <a:t> παρουσιάσεις</a:t>
            </a:r>
            <a:r>
              <a:rPr lang="el-GR" b="0" i="0" dirty="0">
                <a:solidFill>
                  <a:srgbClr val="333333"/>
                </a:solidFill>
                <a:effectLst/>
                <a:latin typeface="Roboto" panose="02000000000000000000" pitchFamily="2" charset="0"/>
              </a:rPr>
              <a:t>, γρήγορα και εύκολα. Το λογισμικό προσφέρει μια σειρά λειτουργιών, όπως προσαρμόσιμα </a:t>
            </a:r>
            <a:r>
              <a:rPr lang="el-GR" b="0" i="0" dirty="0" err="1">
                <a:solidFill>
                  <a:srgbClr val="333333"/>
                </a:solidFill>
                <a:effectLst/>
                <a:latin typeface="Roboto" panose="02000000000000000000" pitchFamily="2" charset="0"/>
              </a:rPr>
              <a:t>templates</a:t>
            </a:r>
            <a:r>
              <a:rPr lang="el-GR" b="0" i="0" dirty="0">
                <a:solidFill>
                  <a:srgbClr val="333333"/>
                </a:solidFill>
                <a:effectLst/>
                <a:latin typeface="Roboto" panose="02000000000000000000" pitchFamily="2" charset="0"/>
              </a:rPr>
              <a:t>/</a:t>
            </a:r>
            <a:r>
              <a:rPr lang="el-GR" b="0" i="0" dirty="0" err="1">
                <a:solidFill>
                  <a:srgbClr val="333333"/>
                </a:solidFill>
                <a:effectLst/>
                <a:latin typeface="Roboto" panose="02000000000000000000" pitchFamily="2" charset="0"/>
              </a:rPr>
              <a:t>διαδραστικά</a:t>
            </a:r>
            <a:r>
              <a:rPr lang="el-GR" b="0" i="0" dirty="0">
                <a:solidFill>
                  <a:srgbClr val="333333"/>
                </a:solidFill>
                <a:effectLst/>
                <a:latin typeface="Roboto" panose="02000000000000000000" pitchFamily="2" charset="0"/>
              </a:rPr>
              <a:t> στοιχεία και ενσωμάτωση πολυμέσων, για να κάνει τις παρουσιάσεις πιο ελκυστικές και αποτελεσματικές.</a:t>
            </a:r>
          </a:p>
          <a:p>
            <a:pPr algn="l" fontAlgn="base">
              <a:buFont typeface="+mj-lt"/>
              <a:buAutoNum type="arabicPeriod" startAt="9"/>
            </a:pPr>
            <a:r>
              <a:rPr lang="el-GR" b="1" i="0" dirty="0" err="1">
                <a:solidFill>
                  <a:srgbClr val="333333"/>
                </a:solidFill>
                <a:effectLst/>
                <a:latin typeface="Roboto" panose="02000000000000000000" pitchFamily="2" charset="0"/>
              </a:rPr>
              <a:t>BrowseAI</a:t>
            </a:r>
            <a:endParaRPr lang="el-GR" b="0" i="0" dirty="0">
              <a:solidFill>
                <a:srgbClr val="333333"/>
              </a:solidFill>
              <a:effectLst/>
              <a:latin typeface="Roboto" panose="02000000000000000000" pitchFamily="2" charset="0"/>
            </a:endParaRPr>
          </a:p>
          <a:p>
            <a:pPr algn="l" fontAlgn="base"/>
            <a:r>
              <a:rPr lang="el-GR" b="0" i="0" dirty="0">
                <a:solidFill>
                  <a:srgbClr val="333333"/>
                </a:solidFill>
                <a:effectLst/>
                <a:latin typeface="Roboto" panose="02000000000000000000" pitchFamily="2" charset="0"/>
              </a:rPr>
              <a:t>Το </a:t>
            </a:r>
            <a:r>
              <a:rPr lang="el-GR" b="0" i="0" dirty="0" err="1">
                <a:solidFill>
                  <a:srgbClr val="333333"/>
                </a:solidFill>
                <a:effectLst/>
                <a:latin typeface="Roboto" panose="02000000000000000000" pitchFamily="2" charset="0"/>
              </a:rPr>
              <a:t>BrowseAI</a:t>
            </a:r>
            <a:r>
              <a:rPr lang="el-GR" b="0" i="0" dirty="0">
                <a:solidFill>
                  <a:srgbClr val="333333"/>
                </a:solidFill>
                <a:effectLst/>
                <a:latin typeface="Roboto" panose="02000000000000000000" pitchFamily="2" charset="0"/>
              </a:rPr>
              <a:t> είναι μια πλατφόρμα με τεχνητή νοημοσύνη που βοηθά τις επιχειρήσεις να αυξήσουν τις πωλήσεις τους, </a:t>
            </a:r>
            <a:r>
              <a:rPr lang="el-GR" b="1" i="0" dirty="0">
                <a:solidFill>
                  <a:srgbClr val="333333"/>
                </a:solidFill>
                <a:effectLst/>
                <a:latin typeface="Roboto" panose="02000000000000000000" pitchFamily="2" charset="0"/>
              </a:rPr>
              <a:t>εντοπίζοντας πιθανούς πελάτες και τις ανάγκες τους</a:t>
            </a:r>
            <a:r>
              <a:rPr lang="el-GR" b="0" i="0" dirty="0">
                <a:solidFill>
                  <a:srgbClr val="333333"/>
                </a:solidFill>
                <a:effectLst/>
                <a:latin typeface="Roboto" panose="02000000000000000000" pitchFamily="2" charset="0"/>
              </a:rPr>
              <a:t>. Το λογισμικό χρησιμοποιεί προηγμένους αλγορίθμους μηχανικής εκμάθησης για την ανάλυση δεδομένων πελατών και τη </a:t>
            </a:r>
            <a:r>
              <a:rPr lang="el-GR" b="1" i="0" dirty="0">
                <a:solidFill>
                  <a:srgbClr val="333333"/>
                </a:solidFill>
                <a:effectLst/>
                <a:latin typeface="Roboto" panose="02000000000000000000" pitchFamily="2" charset="0"/>
              </a:rPr>
              <a:t>δημιουργία λεπτομερών προφίλ πελατών,</a:t>
            </a:r>
            <a:r>
              <a:rPr lang="el-GR" b="0" i="0" dirty="0">
                <a:solidFill>
                  <a:srgbClr val="333333"/>
                </a:solidFill>
                <a:effectLst/>
                <a:latin typeface="Roboto" panose="02000000000000000000" pitchFamily="2" charset="0"/>
              </a:rPr>
              <a:t> συμπεριλαμβανομένων δημογραφικών στοιχείων/συμπεριφορών και προτιμήσεων.</a:t>
            </a:r>
          </a:p>
          <a:p>
            <a:pPr algn="l" fontAlgn="base">
              <a:buFont typeface="+mj-lt"/>
              <a:buAutoNum type="arabicPeriod" startAt="10"/>
            </a:pPr>
            <a:r>
              <a:rPr lang="el-GR" b="1" i="0" dirty="0">
                <a:solidFill>
                  <a:srgbClr val="333333"/>
                </a:solidFill>
                <a:effectLst/>
                <a:latin typeface="Roboto" panose="02000000000000000000" pitchFamily="2" charset="0"/>
              </a:rPr>
              <a:t>Google</a:t>
            </a:r>
            <a:r>
              <a:rPr lang="el-GR" b="0" i="0" dirty="0">
                <a:solidFill>
                  <a:srgbClr val="333333"/>
                </a:solidFill>
                <a:effectLst/>
                <a:latin typeface="Roboto" panose="02000000000000000000" pitchFamily="2" charset="0"/>
              </a:rPr>
              <a:t> </a:t>
            </a:r>
            <a:r>
              <a:rPr lang="el-GR" b="1" i="0" dirty="0" err="1">
                <a:solidFill>
                  <a:srgbClr val="333333"/>
                </a:solidFill>
                <a:effectLst/>
                <a:latin typeface="Roboto" panose="02000000000000000000" pitchFamily="2" charset="0"/>
              </a:rPr>
              <a:t>Bard</a:t>
            </a:r>
            <a:endParaRPr lang="el-GR" b="0" i="0" dirty="0">
              <a:solidFill>
                <a:srgbClr val="333333"/>
              </a:solidFill>
              <a:effectLst/>
              <a:latin typeface="Roboto" panose="02000000000000000000" pitchFamily="2" charset="0"/>
            </a:endParaRPr>
          </a:p>
          <a:p>
            <a:pPr algn="l" fontAlgn="base"/>
            <a:r>
              <a:rPr lang="el-GR" b="0" i="0" dirty="0">
                <a:solidFill>
                  <a:srgbClr val="333333"/>
                </a:solidFill>
                <a:effectLst/>
                <a:latin typeface="Roboto" panose="02000000000000000000" pitchFamily="2" charset="0"/>
              </a:rPr>
              <a:t>Το Google </a:t>
            </a:r>
            <a:r>
              <a:rPr lang="el-GR" b="0" i="0" dirty="0" err="1">
                <a:solidFill>
                  <a:srgbClr val="333333"/>
                </a:solidFill>
                <a:effectLst/>
                <a:latin typeface="Roboto" panose="02000000000000000000" pitchFamily="2" charset="0"/>
              </a:rPr>
              <a:t>Bard</a:t>
            </a:r>
            <a:r>
              <a:rPr lang="el-GR" b="0" i="0" dirty="0">
                <a:solidFill>
                  <a:srgbClr val="333333"/>
                </a:solidFill>
                <a:effectLst/>
                <a:latin typeface="Roboto" panose="02000000000000000000" pitchFamily="2" charset="0"/>
              </a:rPr>
              <a:t> είναι ένα </a:t>
            </a:r>
            <a:r>
              <a:rPr lang="el-GR" b="1" i="0" dirty="0">
                <a:solidFill>
                  <a:srgbClr val="333333"/>
                </a:solidFill>
                <a:effectLst/>
                <a:latin typeface="Roboto" panose="02000000000000000000" pitchFamily="2" charset="0"/>
              </a:rPr>
              <a:t>επερχόμενο δωρεάν εργαλείο AI</a:t>
            </a:r>
            <a:r>
              <a:rPr lang="el-GR" b="0" i="0" dirty="0">
                <a:solidFill>
                  <a:srgbClr val="333333"/>
                </a:solidFill>
                <a:effectLst/>
                <a:latin typeface="Roboto" panose="02000000000000000000" pitchFamily="2" charset="0"/>
              </a:rPr>
              <a:t>, από την Google, που θα ανταγωνιστεί το </a:t>
            </a:r>
            <a:r>
              <a:rPr lang="el-GR" b="0" i="0" dirty="0" err="1">
                <a:solidFill>
                  <a:srgbClr val="333333"/>
                </a:solidFill>
                <a:effectLst/>
                <a:latin typeface="Roboto" panose="02000000000000000000" pitchFamily="2" charset="0"/>
              </a:rPr>
              <a:t>ChatGPT</a:t>
            </a:r>
            <a:r>
              <a:rPr lang="el-GR" b="0" i="0" dirty="0">
                <a:solidFill>
                  <a:srgbClr val="333333"/>
                </a:solidFill>
                <a:effectLst/>
                <a:latin typeface="Roboto" panose="02000000000000000000" pitchFamily="2" charset="0"/>
              </a:rPr>
              <a:t> του </a:t>
            </a:r>
            <a:r>
              <a:rPr lang="el-GR" b="0" i="0" dirty="0" err="1">
                <a:solidFill>
                  <a:srgbClr val="333333"/>
                </a:solidFill>
                <a:effectLst/>
                <a:latin typeface="Roboto" panose="02000000000000000000" pitchFamily="2" charset="0"/>
              </a:rPr>
              <a:t>OpenAI</a:t>
            </a:r>
            <a:r>
              <a:rPr lang="el-GR" b="0" i="0" dirty="0">
                <a:solidFill>
                  <a:srgbClr val="333333"/>
                </a:solidFill>
                <a:effectLst/>
                <a:latin typeface="Roboto" panose="02000000000000000000" pitchFamily="2" charset="0"/>
              </a:rPr>
              <a:t>. Δεν είναι ακόμα διαθέσιμο για όλες τις χώρες, αλλά έρχεται. Θα χρησιμοποιήσεις το </a:t>
            </a:r>
            <a:r>
              <a:rPr lang="el-GR" b="0" i="0" dirty="0" err="1">
                <a:solidFill>
                  <a:srgbClr val="333333"/>
                </a:solidFill>
                <a:effectLst/>
                <a:latin typeface="Roboto" panose="02000000000000000000" pitchFamily="2" charset="0"/>
              </a:rPr>
              <a:t>Bard</a:t>
            </a:r>
            <a:r>
              <a:rPr lang="el-GR" b="0" i="0" dirty="0">
                <a:solidFill>
                  <a:srgbClr val="333333"/>
                </a:solidFill>
                <a:effectLst/>
                <a:latin typeface="Roboto" panose="02000000000000000000" pitchFamily="2" charset="0"/>
              </a:rPr>
              <a:t> ως ένα </a:t>
            </a:r>
            <a:r>
              <a:rPr lang="el-GR" b="0" i="0" dirty="0" err="1">
                <a:solidFill>
                  <a:srgbClr val="333333"/>
                </a:solidFill>
                <a:effectLst/>
                <a:latin typeface="Roboto" panose="02000000000000000000" pitchFamily="2" charset="0"/>
              </a:rPr>
              <a:t>Chatbot</a:t>
            </a:r>
            <a:r>
              <a:rPr lang="el-GR" b="0" i="0" dirty="0">
                <a:solidFill>
                  <a:srgbClr val="333333"/>
                </a:solidFill>
                <a:effectLst/>
                <a:latin typeface="Roboto" panose="02000000000000000000" pitchFamily="2" charset="0"/>
              </a:rPr>
              <a:t> AI. </a:t>
            </a:r>
            <a:r>
              <a:rPr lang="el-GR" b="1" i="0" dirty="0">
                <a:solidFill>
                  <a:srgbClr val="333333"/>
                </a:solidFill>
                <a:effectLst/>
                <a:latin typeface="Roboto" panose="02000000000000000000" pitchFamily="2" charset="0"/>
              </a:rPr>
              <a:t>Μπορεί να απαντήσει σε όλα όσα του</a:t>
            </a:r>
            <a:r>
              <a:rPr lang="el-GR" b="0" i="0" dirty="0">
                <a:solidFill>
                  <a:srgbClr val="333333"/>
                </a:solidFill>
                <a:effectLst/>
                <a:latin typeface="Roboto" panose="02000000000000000000" pitchFamily="2" charset="0"/>
              </a:rPr>
              <a:t> </a:t>
            </a:r>
            <a:r>
              <a:rPr lang="el-GR" b="1" i="0" dirty="0">
                <a:solidFill>
                  <a:srgbClr val="333333"/>
                </a:solidFill>
                <a:effectLst/>
                <a:latin typeface="Roboto" panose="02000000000000000000" pitchFamily="2" charset="0"/>
              </a:rPr>
              <a:t>ζητάς! </a:t>
            </a:r>
            <a:r>
              <a:rPr lang="el-GR" b="0" i="0" dirty="0">
                <a:solidFill>
                  <a:srgbClr val="333333"/>
                </a:solidFill>
                <a:effectLst/>
                <a:latin typeface="Roboto" panose="02000000000000000000" pitchFamily="2" charset="0"/>
              </a:rPr>
              <a:t>Δημιούργησε, λοιπόν, περιεχόμενο για το web σου, βρες εύκολα συνταγές μαγειρικής, πάρε ιδέες και οτιδήποτε άλλο μπορείς να φανταστείς, μέσα από μια πλούσια μηχανή αναζήτησης.</a:t>
            </a:r>
          </a:p>
          <a:p>
            <a:pPr>
              <a:lnSpc>
                <a:spcPct val="107000"/>
              </a:lnSpc>
              <a:spcAft>
                <a:spcPts val="800"/>
              </a:spcAft>
            </a:pPr>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13</a:t>
            </a:fld>
            <a:endParaRPr lang="el-GR"/>
          </a:p>
        </p:txBody>
      </p:sp>
    </p:spTree>
    <p:extLst>
      <p:ext uri="{BB962C8B-B14F-4D97-AF65-F5344CB8AC3E}">
        <p14:creationId xmlns:p14="http://schemas.microsoft.com/office/powerpoint/2010/main" val="1676291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Ήρθε η ώρα να σας ρωτήσω, έχετε ποτέ σκεφτεί πώς γίνεται να βλέπετε σε κάποιο </a:t>
            </a:r>
            <a:r>
              <a:rPr lang="en-US" sz="1800" dirty="0">
                <a:effectLst/>
                <a:latin typeface="Calibri" panose="020F0502020204030204" pitchFamily="34" charset="0"/>
                <a:ea typeface="Calibri" panose="020F0502020204030204" pitchFamily="34" charset="0"/>
                <a:cs typeface="Times New Roman" panose="02020603050405020304" pitchFamily="18" charset="0"/>
              </a:rPr>
              <a:t>ESHOP</a:t>
            </a:r>
            <a:r>
              <a:rPr lang="el-GR" sz="1800" dirty="0">
                <a:effectLst/>
                <a:latin typeface="Calibri" panose="020F0502020204030204" pitchFamily="34" charset="0"/>
                <a:ea typeface="Calibri" panose="020F0502020204030204" pitchFamily="34" charset="0"/>
                <a:cs typeface="Times New Roman" panose="02020603050405020304" pitchFamily="18" charset="0"/>
              </a:rPr>
              <a:t> ένα παπούτσι που σας αρέσει και φεύγοντας από αυτό να εμφανίζεται σε διαφημιστικούς χώρους σε κάθε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site</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που μπαίνετε μετά? πάμε να δούμε πώς λέγεται αυτή η μορφή διαφήμισης και πώς μπορείτε να την αξιοποιήσετε για την προβολή της επιχείρησής σας.</a:t>
            </a:r>
          </a:p>
          <a:p>
            <a:r>
              <a:rPr lang="el-GR" sz="1800" dirty="0">
                <a:effectLst/>
                <a:latin typeface="Calibri" panose="020F0502020204030204" pitchFamily="34" charset="0"/>
                <a:ea typeface="Calibri" panose="020F0502020204030204" pitchFamily="34" charset="0"/>
                <a:cs typeface="Times New Roman" panose="02020603050405020304" pitchFamily="18" charset="0"/>
              </a:rPr>
              <a:t>Αυτή η μορφή διαφήμισης λοιπόν, λέγεται </a:t>
            </a:r>
            <a:r>
              <a:rPr lang="en-US" sz="1800" dirty="0">
                <a:effectLst/>
                <a:latin typeface="Calibri" panose="020F0502020204030204" pitchFamily="34" charset="0"/>
                <a:ea typeface="Calibri" panose="020F0502020204030204" pitchFamily="34" charset="0"/>
                <a:cs typeface="Times New Roman" panose="02020603050405020304" pitchFamily="18" charset="0"/>
              </a:rPr>
              <a:t>remarketing</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Οταν</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κάποιος χρήστης βλέπει ένα δικό σας προϊόν στο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Site</a:t>
            </a:r>
            <a:r>
              <a:rPr lang="el-GR" sz="1800" dirty="0">
                <a:effectLst/>
                <a:latin typeface="Calibri" panose="020F0502020204030204" pitchFamily="34" charset="0"/>
                <a:ea typeface="Calibri" panose="020F0502020204030204" pitchFamily="34" charset="0"/>
                <a:cs typeface="Times New Roman" panose="02020603050405020304" pitchFamily="18" charset="0"/>
              </a:rPr>
              <a:t> σας, μπορείτε να το στοχεύσετε ώστε να το δει και σε άλλα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sites</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του δικτύου της  </a:t>
            </a:r>
            <a:r>
              <a:rPr lang="en-US" sz="1800" dirty="0">
                <a:effectLst/>
                <a:latin typeface="Calibri" panose="020F0502020204030204" pitchFamily="34" charset="0"/>
                <a:ea typeface="Calibri" panose="020F0502020204030204" pitchFamily="34" charset="0"/>
                <a:cs typeface="Times New Roman" panose="02020603050405020304" pitchFamily="18" charset="0"/>
              </a:rPr>
              <a:t>Google</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με τη συχνότητα που θέλετε. Και ποντάροντας σε χαρακτηριστικά που σας ενδιαφέρουν. Παραδείγματος χάρη, αν είναι νέος επισκέπτης ή αν είναι πελάτης που έχει επιστρέψει στο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site</a:t>
            </a:r>
            <a:r>
              <a:rPr lang="el-GR" sz="1800" dirty="0">
                <a:effectLst/>
                <a:latin typeface="Calibri" panose="020F0502020204030204" pitchFamily="34" charset="0"/>
                <a:ea typeface="Calibri" panose="020F0502020204030204" pitchFamily="34" charset="0"/>
                <a:cs typeface="Times New Roman" panose="02020603050405020304" pitchFamily="18" charset="0"/>
              </a:rPr>
              <a:t> σας, η κύρια χρησιμότητά του </a:t>
            </a:r>
            <a:r>
              <a:rPr lang="en-US" sz="1800" dirty="0">
                <a:effectLst/>
                <a:latin typeface="Calibri" panose="020F0502020204030204" pitchFamily="34" charset="0"/>
                <a:ea typeface="Calibri" panose="020F0502020204030204" pitchFamily="34" charset="0"/>
                <a:cs typeface="Times New Roman" panose="02020603050405020304" pitchFamily="18" charset="0"/>
              </a:rPr>
              <a:t>remarketing </a:t>
            </a:r>
            <a:r>
              <a:rPr lang="el-GR" sz="1800" dirty="0">
                <a:effectLst/>
                <a:latin typeface="Calibri" panose="020F0502020204030204" pitchFamily="34" charset="0"/>
                <a:ea typeface="Calibri" panose="020F0502020204030204" pitchFamily="34" charset="0"/>
                <a:cs typeface="Times New Roman" panose="02020603050405020304" pitchFamily="18" charset="0"/>
              </a:rPr>
              <a:t>είναι η υπενθύμιση στο χρήστη για κάτι που ίσως τον ενδιαφέρει να αγοράσει, αλλά φεύγοντας από 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site</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μας είναι πιθανό να ξεχάσει. Αυτή η διαφημιστική τακτική θέλει μια μικρή προσοχή στη συχνότητα. Γιατί αυτό που σίγουρα δεν θέλουμε να προκαλέσουμε στο χρήστη είναι ο εκνευρισμός. </a:t>
            </a:r>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14</a:t>
            </a:fld>
            <a:endParaRPr lang="el-GR"/>
          </a:p>
        </p:txBody>
      </p:sp>
    </p:spTree>
    <p:extLst>
      <p:ext uri="{BB962C8B-B14F-4D97-AF65-F5344CB8AC3E}">
        <p14:creationId xmlns:p14="http://schemas.microsoft.com/office/powerpoint/2010/main" val="2549434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indent="-285750" fontAlgn="base">
              <a:buFont typeface="Wingdings" panose="05000000000000000000" pitchFamily="2" charset="2"/>
              <a:buChar char="§"/>
            </a:pPr>
            <a:r>
              <a:rPr lang="el-GR" sz="1200" b="1" dirty="0">
                <a:solidFill>
                  <a:srgbClr val="592B82"/>
                </a:solidFill>
                <a:latin typeface="Roboto" panose="02000000000000000000" pitchFamily="2" charset="0"/>
              </a:rPr>
              <a:t>Εμπλουτισμός καταχώρησης με ελκυστικό βίντεο ή λογότυπο που προσελκύει το ενδιαφέρον του χρήστη</a:t>
            </a:r>
          </a:p>
          <a:p>
            <a:pPr indent="-285750" fontAlgn="base">
              <a:buFont typeface="Wingdings" panose="05000000000000000000" pitchFamily="2" charset="2"/>
              <a:buChar char="§"/>
            </a:pPr>
            <a:r>
              <a:rPr lang="el-GR" sz="1200" b="1" dirty="0">
                <a:solidFill>
                  <a:srgbClr val="592B82"/>
                </a:solidFill>
                <a:latin typeface="Roboto" panose="02000000000000000000" pitchFamily="2" charset="0"/>
              </a:rPr>
              <a:t>Ανταγωνιστική τιμή</a:t>
            </a:r>
          </a:p>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15</a:t>
            </a:fld>
            <a:endParaRPr lang="el-GR"/>
          </a:p>
        </p:txBody>
      </p:sp>
    </p:spTree>
    <p:extLst>
      <p:ext uri="{BB962C8B-B14F-4D97-AF65-F5344CB8AC3E}">
        <p14:creationId xmlns:p14="http://schemas.microsoft.com/office/powerpoint/2010/main" val="3687588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 Όταν ξεκινήσαμε να μιλάμε για την ψηφιακή παρουσία, το πρώτο σημείο επαφής που αναφέραμε ήταν 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site</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της επιχείρησής σας. Ο λόγος; Θα σας απαντήσω με μια ερώτηση, πόσες φορές έχετε μιλήσει σε κάποιον δυνητικό πελάτη και έχει ζητήσει 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site</a:t>
            </a:r>
            <a:r>
              <a:rPr lang="el-GR" sz="1800" dirty="0">
                <a:effectLst/>
                <a:latin typeface="Calibri" panose="020F0502020204030204" pitchFamily="34" charset="0"/>
                <a:ea typeface="Calibri" panose="020F0502020204030204" pitchFamily="34" charset="0"/>
                <a:cs typeface="Times New Roman" panose="02020603050405020304" pitchFamily="18" charset="0"/>
              </a:rPr>
              <a:t> σας για να μελετήσει στο δικό του χρόνου τις υπηρεσίες ή τα προϊόντα σας; Μάλλον αρκετά συχνά, άρα 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site</a:t>
            </a:r>
            <a:r>
              <a:rPr lang="el-GR" sz="1800" dirty="0">
                <a:effectLst/>
                <a:latin typeface="Calibri" panose="020F0502020204030204" pitchFamily="34" charset="0"/>
                <a:ea typeface="Calibri" panose="020F0502020204030204" pitchFamily="34" charset="0"/>
                <a:cs typeface="Times New Roman" panose="02020603050405020304" pitchFamily="18" charset="0"/>
              </a:rPr>
              <a:t> σας είναι βασικό εργαλείο. Πάμε να δούμε λοιπόν τι χρειάζεστε για να το δομήσετε. Όταν φτιάχνουμε την ιστοσελίδα μας πάντα πρέπει να σκεφτόμαστε από τουλάχιστον δύο σκοπιές, την δική μας που εκφράζει τα θέλω μας και των άλλων που θα κάνουν </a:t>
            </a:r>
            <a:r>
              <a:rPr lang="en-US" sz="1800" dirty="0">
                <a:effectLst/>
                <a:latin typeface="Calibri" panose="020F0502020204030204" pitchFamily="34" charset="0"/>
                <a:ea typeface="Calibri" panose="020F0502020204030204" pitchFamily="34" charset="0"/>
                <a:cs typeface="Times New Roman" panose="02020603050405020304" pitchFamily="18" charset="0"/>
              </a:rPr>
              <a:t>interact </a:t>
            </a:r>
            <a:r>
              <a:rPr lang="el-GR" sz="1800" dirty="0">
                <a:effectLst/>
                <a:latin typeface="Calibri" panose="020F0502020204030204" pitchFamily="34" charset="0"/>
                <a:ea typeface="Calibri" panose="020F0502020204030204" pitchFamily="34" charset="0"/>
                <a:cs typeface="Times New Roman" panose="02020603050405020304" pitchFamily="18" charset="0"/>
              </a:rPr>
              <a:t>με αυτό που δημιουργούμε.</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16</a:t>
            </a:fld>
            <a:endParaRPr lang="el-GR"/>
          </a:p>
        </p:txBody>
      </p:sp>
    </p:spTree>
    <p:extLst>
      <p:ext uri="{BB962C8B-B14F-4D97-AF65-F5344CB8AC3E}">
        <p14:creationId xmlns:p14="http://schemas.microsoft.com/office/powerpoint/2010/main" val="3735232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fontAlgn="base"/>
            <a:r>
              <a:rPr lang="el-GR" sz="2800" b="1" i="0" dirty="0">
                <a:solidFill>
                  <a:srgbClr val="F04393"/>
                </a:solidFill>
                <a:effectLst/>
                <a:latin typeface="Roboto" panose="02000000000000000000" pitchFamily="2" charset="0"/>
              </a:rPr>
              <a:t>Φιλική στις μηχανές αναζήτησης</a:t>
            </a:r>
          </a:p>
          <a:p>
            <a:pPr algn="l" fontAlgn="base"/>
            <a:r>
              <a:rPr lang="el-GR" sz="2800" b="0" i="0" dirty="0">
                <a:solidFill>
                  <a:srgbClr val="303030"/>
                </a:solidFill>
                <a:effectLst/>
                <a:latin typeface="Roboto" panose="02000000000000000000" pitchFamily="2" charset="0"/>
              </a:rPr>
              <a:t>Κατασκευάζουμε ιστοσελίδες που είναι SEO </a:t>
            </a:r>
            <a:r>
              <a:rPr lang="el-GR" sz="2800" b="0" i="0" dirty="0" err="1">
                <a:solidFill>
                  <a:srgbClr val="303030"/>
                </a:solidFill>
                <a:effectLst/>
                <a:latin typeface="Roboto" panose="02000000000000000000" pitchFamily="2" charset="0"/>
              </a:rPr>
              <a:t>Friendly</a:t>
            </a:r>
            <a:r>
              <a:rPr lang="el-GR" sz="2800" b="0" i="0" dirty="0">
                <a:solidFill>
                  <a:srgbClr val="303030"/>
                </a:solidFill>
                <a:effectLst/>
                <a:latin typeface="Roboto" panose="02000000000000000000" pitchFamily="2" charset="0"/>
              </a:rPr>
              <a:t> και πληρούν τις απαραίτητες τεχνικές προδιαγραφές για να σε βρίσκουν εύκολα οι μηχανές αναζήτησης όπως η Google.</a:t>
            </a:r>
          </a:p>
          <a:p>
            <a:pPr algn="l" fontAlgn="base"/>
            <a:br>
              <a:rPr lang="el-GR" sz="2800" dirty="0"/>
            </a:br>
            <a:r>
              <a:rPr lang="el-GR" sz="2800" b="1" i="0" dirty="0">
                <a:solidFill>
                  <a:srgbClr val="F04393"/>
                </a:solidFill>
                <a:effectLst/>
                <a:latin typeface="Roboto" panose="02000000000000000000" pitchFamily="2" charset="0"/>
              </a:rPr>
              <a:t>Προσαρμόζεται σε όλες τις συσκευές</a:t>
            </a:r>
          </a:p>
          <a:p>
            <a:pPr algn="l" fontAlgn="base"/>
            <a:r>
              <a:rPr lang="el-GR" sz="2800" b="0" i="0" dirty="0">
                <a:solidFill>
                  <a:srgbClr val="303030"/>
                </a:solidFill>
                <a:effectLst/>
                <a:latin typeface="Roboto" panose="02000000000000000000" pitchFamily="2" charset="0"/>
              </a:rPr>
              <a:t>Η </a:t>
            </a:r>
            <a:r>
              <a:rPr lang="el-GR" sz="2800" b="0" i="0" dirty="0" err="1">
                <a:solidFill>
                  <a:srgbClr val="303030"/>
                </a:solidFill>
                <a:effectLst/>
                <a:latin typeface="Roboto" panose="02000000000000000000" pitchFamily="2" charset="0"/>
              </a:rPr>
              <a:t>responsive</a:t>
            </a:r>
            <a:r>
              <a:rPr lang="el-GR" sz="2800" b="0" i="0" dirty="0">
                <a:solidFill>
                  <a:srgbClr val="303030"/>
                </a:solidFill>
                <a:effectLst/>
                <a:latin typeface="Roboto" panose="02000000000000000000" pitchFamily="2" charset="0"/>
              </a:rPr>
              <a:t> κατασκευή ενός </a:t>
            </a:r>
            <a:r>
              <a:rPr lang="el-GR" sz="2800" b="0" i="0" dirty="0" err="1">
                <a:solidFill>
                  <a:srgbClr val="303030"/>
                </a:solidFill>
                <a:effectLst/>
                <a:latin typeface="Roboto" panose="02000000000000000000" pitchFamily="2" charset="0"/>
              </a:rPr>
              <a:t>website</a:t>
            </a:r>
            <a:r>
              <a:rPr lang="el-GR" sz="2800" b="0" i="0" dirty="0">
                <a:solidFill>
                  <a:srgbClr val="303030"/>
                </a:solidFill>
                <a:effectLst/>
                <a:latin typeface="Roboto" panose="02000000000000000000" pitchFamily="2" charset="0"/>
              </a:rPr>
              <a:t> εξασφαλίζει ότι το </a:t>
            </a:r>
            <a:r>
              <a:rPr lang="el-GR" sz="2800" b="0" i="0" dirty="0" err="1">
                <a:solidFill>
                  <a:srgbClr val="303030"/>
                </a:solidFill>
                <a:effectLst/>
                <a:latin typeface="Roboto" panose="02000000000000000000" pitchFamily="2" charset="0"/>
              </a:rPr>
              <a:t>site</a:t>
            </a:r>
            <a:r>
              <a:rPr lang="el-GR" sz="2800" b="0" i="0" dirty="0">
                <a:solidFill>
                  <a:srgbClr val="303030"/>
                </a:solidFill>
                <a:effectLst/>
                <a:latin typeface="Roboto" panose="02000000000000000000" pitchFamily="2" charset="0"/>
              </a:rPr>
              <a:t> σου «παίζει» σωστά σε όλες τις συσκευές, χωρίς </a:t>
            </a:r>
            <a:r>
              <a:rPr lang="el-GR" sz="2800" b="0" i="0" dirty="0" err="1">
                <a:solidFill>
                  <a:srgbClr val="303030"/>
                </a:solidFill>
                <a:effectLst/>
                <a:latin typeface="Roboto" panose="02000000000000000000" pitchFamily="2" charset="0"/>
              </a:rPr>
              <a:t>zoom</a:t>
            </a:r>
            <a:r>
              <a:rPr lang="el-GR" sz="2800" b="0" i="0" dirty="0">
                <a:solidFill>
                  <a:srgbClr val="303030"/>
                </a:solidFill>
                <a:effectLst/>
                <a:latin typeface="Roboto" panose="02000000000000000000" pitchFamily="2" charset="0"/>
              </a:rPr>
              <a:t> και είναι εύχρηστο σαν ένα απλό </a:t>
            </a:r>
            <a:r>
              <a:rPr lang="el-GR" sz="2800" b="0" i="0" dirty="0" err="1">
                <a:solidFill>
                  <a:srgbClr val="303030"/>
                </a:solidFill>
                <a:effectLst/>
                <a:latin typeface="Roboto" panose="02000000000000000000" pitchFamily="2" charset="0"/>
              </a:rPr>
              <a:t>application</a:t>
            </a:r>
            <a:r>
              <a:rPr lang="el-GR" sz="2800" b="0" i="0" dirty="0">
                <a:solidFill>
                  <a:srgbClr val="303030"/>
                </a:solidFill>
                <a:effectLst/>
                <a:latin typeface="Roboto" panose="02000000000000000000" pitchFamily="2" charset="0"/>
              </a:rPr>
              <a:t>.</a:t>
            </a:r>
          </a:p>
          <a:p>
            <a:pPr algn="l" fontAlgn="base"/>
            <a:br>
              <a:rPr lang="el-GR" sz="2800" dirty="0"/>
            </a:br>
            <a:r>
              <a:rPr lang="el-GR" sz="2800" b="1" i="0" dirty="0">
                <a:solidFill>
                  <a:srgbClr val="F04393"/>
                </a:solidFill>
                <a:effectLst/>
                <a:latin typeface="Roboto" panose="02000000000000000000" pitchFamily="2" charset="0"/>
              </a:rPr>
              <a:t>Εύκολο στη διαχείριση</a:t>
            </a:r>
          </a:p>
          <a:p>
            <a:pPr algn="l" fontAlgn="base"/>
            <a:r>
              <a:rPr lang="el-GR" sz="2800" b="0" i="0" dirty="0">
                <a:solidFill>
                  <a:srgbClr val="303030"/>
                </a:solidFill>
                <a:effectLst/>
                <a:latin typeface="Roboto" panose="02000000000000000000" pitchFamily="2" charset="0"/>
              </a:rPr>
              <a:t>Χρησιμοποιούμε τις πιο διαδεδομένες και φιλικές προς τον χρήστη πλατφόρμες διαχείρισης ιστοσελίδων.</a:t>
            </a:r>
          </a:p>
          <a:p>
            <a:pPr algn="l" fontAlgn="base"/>
            <a:endParaRPr lang="el-GR" sz="2800" b="1" i="0" dirty="0">
              <a:solidFill>
                <a:srgbClr val="F04393"/>
              </a:solidFill>
              <a:effectLst/>
              <a:latin typeface="Roboto" panose="02000000000000000000" pitchFamily="2" charset="0"/>
            </a:endParaRPr>
          </a:p>
          <a:p>
            <a:pPr algn="l" fontAlgn="base"/>
            <a:r>
              <a:rPr lang="el-GR" sz="2800" b="1" i="0" dirty="0">
                <a:solidFill>
                  <a:srgbClr val="F04393"/>
                </a:solidFill>
                <a:effectLst/>
                <a:latin typeface="Roboto" panose="02000000000000000000" pitchFamily="2" charset="0"/>
              </a:rPr>
              <a:t>Τεχνικά άρτιο και ασφαλές</a:t>
            </a:r>
          </a:p>
          <a:p>
            <a:pPr algn="l" fontAlgn="base"/>
            <a:r>
              <a:rPr lang="el-GR" sz="2800" b="0" i="0" dirty="0">
                <a:solidFill>
                  <a:srgbClr val="303030"/>
                </a:solidFill>
                <a:effectLst/>
                <a:latin typeface="Roboto" panose="02000000000000000000" pitchFamily="2" charset="0"/>
              </a:rPr>
              <a:t>Παρέχουμε αξιόπιστο </a:t>
            </a:r>
            <a:r>
              <a:rPr lang="el-GR" sz="2800" b="0" i="0" dirty="0" err="1">
                <a:solidFill>
                  <a:srgbClr val="303030"/>
                </a:solidFill>
                <a:effectLst/>
                <a:latin typeface="Roboto" panose="02000000000000000000" pitchFamily="2" charset="0"/>
              </a:rPr>
              <a:t>Hosting</a:t>
            </a:r>
            <a:r>
              <a:rPr lang="el-GR" sz="2800" b="0" i="0" dirty="0">
                <a:solidFill>
                  <a:srgbClr val="303030"/>
                </a:solidFill>
                <a:effectLst/>
                <a:latin typeface="Roboto" panose="02000000000000000000" pitchFamily="2" charset="0"/>
              </a:rPr>
              <a:t>/Φιλοξενία σε νέους </a:t>
            </a:r>
            <a:r>
              <a:rPr lang="el-GR" sz="2800" b="0" i="0" dirty="0" err="1">
                <a:solidFill>
                  <a:srgbClr val="303030"/>
                </a:solidFill>
                <a:effectLst/>
                <a:latin typeface="Roboto" panose="02000000000000000000" pitchFamily="2" charset="0"/>
              </a:rPr>
              <a:t>servers</a:t>
            </a:r>
            <a:r>
              <a:rPr lang="el-GR" sz="2800" b="0" i="0" dirty="0">
                <a:solidFill>
                  <a:srgbClr val="303030"/>
                </a:solidFill>
                <a:effectLst/>
                <a:latin typeface="Roboto" panose="02000000000000000000" pitchFamily="2" charset="0"/>
              </a:rPr>
              <a:t> με αυξημένα επίπεδα ασφαλείας και ταχύτητας. Πραγματοποιούμε τακτικές αναβαθμίσεις για την αποφυγή κενών σε θέματα ασφαλείας.</a:t>
            </a:r>
          </a:p>
          <a:p>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17</a:t>
            </a:fld>
            <a:endParaRPr lang="el-GR"/>
          </a:p>
        </p:txBody>
      </p:sp>
    </p:spTree>
    <p:extLst>
      <p:ext uri="{BB962C8B-B14F-4D97-AF65-F5344CB8AC3E}">
        <p14:creationId xmlns:p14="http://schemas.microsoft.com/office/powerpoint/2010/main" val="4146642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l-GR" dirty="0"/>
              <a:t>Το Google </a:t>
            </a:r>
            <a:r>
              <a:rPr lang="el-GR" dirty="0" err="1"/>
              <a:t>Analytics</a:t>
            </a:r>
            <a:r>
              <a:rPr lang="el-GR" dirty="0"/>
              <a:t> είναι ένα εργαλείο ανάλυσης δεδομένων που παρέχεται από την Google. Χρησιμοποιείται κυρίως από ιδιοκτήτες </a:t>
            </a:r>
            <a:r>
              <a:rPr lang="el-GR" dirty="0" err="1"/>
              <a:t>ιστότοπων</a:t>
            </a:r>
            <a:r>
              <a:rPr lang="el-GR" dirty="0"/>
              <a:t> και διαχειριστές για να κατανοήσουν και να αξιολογήσουν την απόδοση του </a:t>
            </a:r>
            <a:r>
              <a:rPr lang="el-GR" dirty="0" err="1"/>
              <a:t>ιστότοπου</a:t>
            </a:r>
            <a:r>
              <a:rPr lang="el-GR" dirty="0"/>
              <a:t> τους και τη συμπεριφορά των επισκεπτών του.</a:t>
            </a:r>
            <a:r>
              <a:rPr lang="en-US" dirty="0"/>
              <a:t> </a:t>
            </a:r>
            <a:br>
              <a:rPr lang="el-GR" b="0" i="0" dirty="0">
                <a:solidFill>
                  <a:srgbClr val="24292F"/>
                </a:solidFill>
                <a:effectLst/>
                <a:latin typeface="-apple-system"/>
              </a:rPr>
            </a:br>
            <a:r>
              <a:rPr lang="el-GR" b="0" i="0" dirty="0">
                <a:solidFill>
                  <a:srgbClr val="24292F"/>
                </a:solidFill>
                <a:effectLst/>
                <a:latin typeface="-apple-system"/>
              </a:rPr>
              <a:t>Υπάρχουν αρκετοί λόγοι για τους οποίους τα Google </a:t>
            </a:r>
            <a:r>
              <a:rPr lang="el-GR" b="0" i="0" dirty="0" err="1">
                <a:solidFill>
                  <a:srgbClr val="24292F"/>
                </a:solidFill>
                <a:effectLst/>
                <a:latin typeface="-apple-system"/>
              </a:rPr>
              <a:t>Analytics</a:t>
            </a:r>
            <a:r>
              <a:rPr lang="el-GR" b="0" i="0" dirty="0">
                <a:solidFill>
                  <a:srgbClr val="24292F"/>
                </a:solidFill>
                <a:effectLst/>
                <a:latin typeface="-apple-system"/>
              </a:rPr>
              <a:t> είναι απαραίτητα:</a:t>
            </a:r>
          </a:p>
          <a:p>
            <a:pPr algn="l">
              <a:buFont typeface="+mj-lt"/>
              <a:buAutoNum type="arabicPeriod"/>
            </a:pPr>
            <a:r>
              <a:rPr lang="el-GR" b="0" i="0" dirty="0">
                <a:solidFill>
                  <a:srgbClr val="24292F"/>
                </a:solidFill>
                <a:effectLst/>
                <a:latin typeface="-apple-system"/>
              </a:rPr>
              <a:t>Κατανόηση των επισκεπτών: Το Google </a:t>
            </a:r>
            <a:r>
              <a:rPr lang="el-GR" b="0" i="0" dirty="0" err="1">
                <a:solidFill>
                  <a:srgbClr val="24292F"/>
                </a:solidFill>
                <a:effectLst/>
                <a:latin typeface="-apple-system"/>
              </a:rPr>
              <a:t>Analytics</a:t>
            </a:r>
            <a:r>
              <a:rPr lang="el-GR" b="0" i="0" dirty="0">
                <a:solidFill>
                  <a:srgbClr val="24292F"/>
                </a:solidFill>
                <a:effectLst/>
                <a:latin typeface="-apple-system"/>
              </a:rPr>
              <a:t> παρέχει πληροφορίες για την τοποθεσία, τη γλώσσα, τη συσκευή και τον τύπο των επισκεπτών που επισκέπτονται τον </a:t>
            </a:r>
            <a:r>
              <a:rPr lang="el-GR" b="0" i="0" dirty="0" err="1">
                <a:solidFill>
                  <a:srgbClr val="24292F"/>
                </a:solidFill>
                <a:effectLst/>
                <a:latin typeface="-apple-system"/>
              </a:rPr>
              <a:t>ιστότοπό</a:t>
            </a:r>
            <a:r>
              <a:rPr lang="el-GR" b="0" i="0" dirty="0">
                <a:solidFill>
                  <a:srgbClr val="24292F"/>
                </a:solidFill>
                <a:effectLst/>
                <a:latin typeface="-apple-system"/>
              </a:rPr>
              <a:t> σας. Αυτές οι πληροφορίες μπορούν να σας βοηθήσουν να κατανοήσετε το προφίλ του κοινού σας και να προσαρμόσετε το περιεχόμενο και τις προσφορές σας ανάλογα.</a:t>
            </a:r>
          </a:p>
          <a:p>
            <a:pPr algn="l">
              <a:buFont typeface="+mj-lt"/>
              <a:buAutoNum type="arabicPeriod"/>
            </a:pPr>
            <a:r>
              <a:rPr lang="el-GR" b="0" i="0" dirty="0">
                <a:solidFill>
                  <a:srgbClr val="24292F"/>
                </a:solidFill>
                <a:effectLst/>
                <a:latin typeface="-apple-system"/>
              </a:rPr>
              <a:t>Ανάλυση συμπεριφοράς επισκεπτών: Το Google </a:t>
            </a:r>
            <a:r>
              <a:rPr lang="el-GR" b="0" i="0" dirty="0" err="1">
                <a:solidFill>
                  <a:srgbClr val="24292F"/>
                </a:solidFill>
                <a:effectLst/>
                <a:latin typeface="-apple-system"/>
              </a:rPr>
              <a:t>Analytics</a:t>
            </a:r>
            <a:r>
              <a:rPr lang="el-GR" b="0" i="0" dirty="0">
                <a:solidFill>
                  <a:srgbClr val="24292F"/>
                </a:solidFill>
                <a:effectLst/>
                <a:latin typeface="-apple-system"/>
              </a:rPr>
              <a:t> καταγράφει πληροφορίες σχετικά με τη συμπεριφορά των επισκεπτών στον </a:t>
            </a:r>
            <a:r>
              <a:rPr lang="el-GR" b="0" i="0" dirty="0" err="1">
                <a:solidFill>
                  <a:srgbClr val="24292F"/>
                </a:solidFill>
                <a:effectLst/>
                <a:latin typeface="-apple-system"/>
              </a:rPr>
              <a:t>ιστότοπό</a:t>
            </a:r>
            <a:r>
              <a:rPr lang="el-GR" b="0" i="0" dirty="0">
                <a:solidFill>
                  <a:srgbClr val="24292F"/>
                </a:solidFill>
                <a:effectLst/>
                <a:latin typeface="-apple-system"/>
              </a:rPr>
              <a:t> σας, όπως οι σελίδες που επισκέπτονται, ο χρόνος παραμονής τους, ο τρόπος που </a:t>
            </a:r>
            <a:r>
              <a:rPr lang="el-GR" b="0" i="0" dirty="0" err="1">
                <a:solidFill>
                  <a:srgbClr val="24292F"/>
                </a:solidFill>
                <a:effectLst/>
                <a:latin typeface="-apple-system"/>
              </a:rPr>
              <a:t>αλληλεπιδρούν</a:t>
            </a:r>
            <a:r>
              <a:rPr lang="el-GR" b="0" i="0" dirty="0">
                <a:solidFill>
                  <a:srgbClr val="24292F"/>
                </a:solidFill>
                <a:effectLst/>
                <a:latin typeface="-apple-system"/>
              </a:rPr>
              <a:t> με το περιεχόμενο και τα μοτίβα πλοήγησής τους</a:t>
            </a:r>
          </a:p>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18</a:t>
            </a:fld>
            <a:endParaRPr lang="el-GR"/>
          </a:p>
        </p:txBody>
      </p:sp>
    </p:spTree>
    <p:extLst>
      <p:ext uri="{BB962C8B-B14F-4D97-AF65-F5344CB8AC3E}">
        <p14:creationId xmlns:p14="http://schemas.microsoft.com/office/powerpoint/2010/main" val="3470669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0" i="0" dirty="0">
                <a:solidFill>
                  <a:srgbClr val="555555"/>
                </a:solidFill>
                <a:effectLst/>
                <a:latin typeface="Roboto" panose="02000000000000000000" pitchFamily="2" charset="0"/>
              </a:rPr>
              <a:t>Πριν 5 χρόνια, στις 25/5/2018, τέθηκε πρώτη φορά σε εφαρμογή ο Κανονισμός (ΕΕ) 2016/679 </a:t>
            </a:r>
            <a:r>
              <a:rPr lang="el-GR" b="1" i="0" dirty="0">
                <a:solidFill>
                  <a:srgbClr val="555555"/>
                </a:solidFill>
                <a:effectLst/>
                <a:latin typeface="Roboto" panose="02000000000000000000" pitchFamily="2" charset="0"/>
              </a:rPr>
              <a:t>για την προστασία των δεδομένων προσωπικού χαρακτήρα</a:t>
            </a:r>
            <a:r>
              <a:rPr lang="el-GR" b="0" i="0" dirty="0">
                <a:solidFill>
                  <a:srgbClr val="555555"/>
                </a:solidFill>
                <a:effectLst/>
                <a:latin typeface="Roboto" panose="02000000000000000000" pitchFamily="2" charset="0"/>
              </a:rPr>
              <a:t> και προσαρμογή της νομοθεσίας στα νέα δεδομένα της παγκοσμιοποίησης και της τεχνολογικής πραγματικότητας του 21ου αιώνα.</a:t>
            </a:r>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19</a:t>
            </a:fld>
            <a:endParaRPr lang="el-GR"/>
          </a:p>
        </p:txBody>
      </p:sp>
    </p:spTree>
    <p:extLst>
      <p:ext uri="{BB962C8B-B14F-4D97-AF65-F5344CB8AC3E}">
        <p14:creationId xmlns:p14="http://schemas.microsoft.com/office/powerpoint/2010/main" val="299194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2</a:t>
            </a:fld>
            <a:endParaRPr lang="el-GR"/>
          </a:p>
        </p:txBody>
      </p:sp>
    </p:spTree>
    <p:extLst>
      <p:ext uri="{BB962C8B-B14F-4D97-AF65-F5344CB8AC3E}">
        <p14:creationId xmlns:p14="http://schemas.microsoft.com/office/powerpoint/2010/main" val="614252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0" i="0" dirty="0">
                <a:solidFill>
                  <a:srgbClr val="555555"/>
                </a:solidFill>
                <a:effectLst/>
                <a:latin typeface="Roboto" panose="02000000000000000000" pitchFamily="2" charset="0"/>
              </a:rPr>
              <a:t>Σύμφωνα με τα σχετικά στατιστικά στοιχεία, από τις 25/5/18 έως τις 24/5/22, γνωστοποιήθηκαν </a:t>
            </a:r>
            <a:r>
              <a:rPr lang="el-GR" b="1" i="0" dirty="0">
                <a:solidFill>
                  <a:srgbClr val="555555"/>
                </a:solidFill>
                <a:effectLst/>
                <a:latin typeface="Roboto" panose="02000000000000000000" pitchFamily="2" charset="0"/>
              </a:rPr>
              <a:t>542</a:t>
            </a:r>
            <a:r>
              <a:rPr lang="el-GR" b="0" i="0" dirty="0">
                <a:solidFill>
                  <a:srgbClr val="555555"/>
                </a:solidFill>
                <a:effectLst/>
                <a:latin typeface="Roboto" panose="02000000000000000000" pitchFamily="2" charset="0"/>
              </a:rPr>
              <a:t> περιστατικά παραβίασης βάσει GDPR και </a:t>
            </a:r>
            <a:r>
              <a:rPr lang="el-GR" b="1" i="0" dirty="0">
                <a:solidFill>
                  <a:srgbClr val="555555"/>
                </a:solidFill>
                <a:effectLst/>
                <a:latin typeface="Roboto" panose="02000000000000000000" pitchFamily="2" charset="0"/>
              </a:rPr>
              <a:t>117</a:t>
            </a:r>
            <a:r>
              <a:rPr lang="el-GR" b="0" i="0" dirty="0">
                <a:solidFill>
                  <a:srgbClr val="555555"/>
                </a:solidFill>
                <a:effectLst/>
                <a:latin typeface="Roboto" panose="02000000000000000000" pitchFamily="2" charset="0"/>
              </a:rPr>
              <a:t> βάσει ν. 3471/2006. Επιβλήθηκαν συνολικά πρόστιμα </a:t>
            </a:r>
            <a:r>
              <a:rPr lang="el-GR" b="1" i="0" dirty="0">
                <a:solidFill>
                  <a:srgbClr val="555555"/>
                </a:solidFill>
                <a:effectLst/>
                <a:latin typeface="Roboto" panose="02000000000000000000" pitchFamily="2" charset="0"/>
              </a:rPr>
              <a:t>11.190.500 ευρώ</a:t>
            </a:r>
            <a:r>
              <a:rPr lang="el-GR" b="0" i="0" dirty="0">
                <a:solidFill>
                  <a:srgbClr val="555555"/>
                </a:solidFill>
                <a:effectLst/>
                <a:latin typeface="Roboto" panose="02000000000000000000" pitchFamily="2" charset="0"/>
              </a:rPr>
              <a:t>. Όσον αφορά στις καταγγελίες, υποβλήθηκαν 4155, </a:t>
            </a:r>
            <a:r>
              <a:rPr lang="el-GR" b="0" i="0" dirty="0" err="1">
                <a:solidFill>
                  <a:srgbClr val="555555"/>
                </a:solidFill>
                <a:effectLst/>
                <a:latin typeface="Roboto" panose="02000000000000000000" pitchFamily="2" charset="0"/>
              </a:rPr>
              <a:t>διεκπαιρεώθηκαν</a:t>
            </a:r>
            <a:r>
              <a:rPr lang="el-GR" b="0" i="0" dirty="0">
                <a:solidFill>
                  <a:srgbClr val="555555"/>
                </a:solidFill>
                <a:effectLst/>
                <a:latin typeface="Roboto" panose="02000000000000000000" pitchFamily="2" charset="0"/>
              </a:rPr>
              <a:t> 2449, υπό εξέταση βρίσκονται 1706.</a:t>
            </a:r>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20</a:t>
            </a:fld>
            <a:endParaRPr lang="el-GR"/>
          </a:p>
        </p:txBody>
      </p:sp>
    </p:spTree>
    <p:extLst>
      <p:ext uri="{BB962C8B-B14F-4D97-AF65-F5344CB8AC3E}">
        <p14:creationId xmlns:p14="http://schemas.microsoft.com/office/powerpoint/2010/main" val="3351522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21</a:t>
            </a:fld>
            <a:endParaRPr lang="el-GR"/>
          </a:p>
        </p:txBody>
      </p:sp>
    </p:spTree>
    <p:extLst>
      <p:ext uri="{BB962C8B-B14F-4D97-AF65-F5344CB8AC3E}">
        <p14:creationId xmlns:p14="http://schemas.microsoft.com/office/powerpoint/2010/main" val="175116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600" b="0" i="0" dirty="0">
                <a:solidFill>
                  <a:srgbClr val="303030"/>
                </a:solidFill>
                <a:effectLst/>
                <a:latin typeface="Open Sans" panose="020B0606030504020204" pitchFamily="34" charset="0"/>
              </a:rPr>
              <a:t>Ο </a:t>
            </a:r>
            <a:r>
              <a:rPr lang="el-GR" sz="1600" b="1" i="0" dirty="0">
                <a:solidFill>
                  <a:srgbClr val="303030"/>
                </a:solidFill>
                <a:effectLst/>
                <a:latin typeface="Open Sans" panose="020B0606030504020204" pitchFamily="34" charset="0"/>
              </a:rPr>
              <a:t>Χρυσός Οδηγός</a:t>
            </a:r>
            <a:r>
              <a:rPr lang="el-GR" sz="1600" b="0" i="0" dirty="0">
                <a:solidFill>
                  <a:srgbClr val="303030"/>
                </a:solidFill>
                <a:effectLst/>
                <a:latin typeface="Open Sans" panose="020B0606030504020204" pitchFamily="34" charset="0"/>
              </a:rPr>
              <a:t> είναι η μακροβιότερη ελληνική εταιρεία προβολής επαγγελματιών, η οποία έχει το προνόμιο να λειτουργεί στην αγορά από το 1971, οπότε κι εκδόθηκε ο πρώτος έντυπος επαγγελματικός κατάλογος.  Είμαστε από τις πρώτες εταιρίες στην Ελλάδα που επενδύσαμε στο </a:t>
            </a:r>
            <a:r>
              <a:rPr lang="el-GR" sz="1600" b="1" i="0" dirty="0" err="1">
                <a:solidFill>
                  <a:srgbClr val="303030"/>
                </a:solidFill>
                <a:effectLst/>
                <a:latin typeface="Open Sans" panose="020B0606030504020204" pitchFamily="34" charset="0"/>
              </a:rPr>
              <a:t>digital</a:t>
            </a:r>
            <a:r>
              <a:rPr lang="el-GR" sz="1600" b="1" i="0" dirty="0">
                <a:solidFill>
                  <a:srgbClr val="303030"/>
                </a:solidFill>
                <a:effectLst/>
                <a:latin typeface="Open Sans" panose="020B0606030504020204" pitchFamily="34" charset="0"/>
              </a:rPr>
              <a:t> </a:t>
            </a:r>
            <a:r>
              <a:rPr lang="el-GR" sz="1600" b="1" i="0" dirty="0" err="1">
                <a:solidFill>
                  <a:srgbClr val="303030"/>
                </a:solidFill>
                <a:effectLst/>
                <a:latin typeface="Open Sans" panose="020B0606030504020204" pitchFamily="34" charset="0"/>
              </a:rPr>
              <a:t>transformation</a:t>
            </a:r>
            <a:r>
              <a:rPr lang="el-GR" sz="1600" b="0" i="0" dirty="0">
                <a:solidFill>
                  <a:srgbClr val="303030"/>
                </a:solidFill>
                <a:effectLst/>
                <a:latin typeface="Open Sans" panose="020B0606030504020204" pitchFamily="34" charset="0"/>
              </a:rPr>
              <a:t> και το 2001 με την </a:t>
            </a:r>
            <a:r>
              <a:rPr lang="el-GR" sz="1600" b="0" i="0" dirty="0" err="1">
                <a:solidFill>
                  <a:srgbClr val="303030"/>
                </a:solidFill>
                <a:effectLst/>
                <a:latin typeface="Open Sans" panose="020B0606030504020204" pitchFamily="34" charset="0"/>
              </a:rPr>
              <a:t>ψηφιοποίηση</a:t>
            </a:r>
            <a:r>
              <a:rPr lang="el-GR" sz="1600" b="0" i="0" dirty="0">
                <a:solidFill>
                  <a:srgbClr val="303030"/>
                </a:solidFill>
                <a:effectLst/>
                <a:latin typeface="Open Sans" panose="020B0606030504020204" pitchFamily="34" charset="0"/>
              </a:rPr>
              <a:t> του χρυσού οδηγού (xo.gr) γίναμε η πρώτη </a:t>
            </a:r>
            <a:r>
              <a:rPr lang="el-GR" sz="1600" b="0" i="0" dirty="0" err="1">
                <a:solidFill>
                  <a:srgbClr val="303030"/>
                </a:solidFill>
                <a:effectLst/>
                <a:latin typeface="Open Sans" panose="020B0606030504020204" pitchFamily="34" charset="0"/>
              </a:rPr>
              <a:t>online</a:t>
            </a:r>
            <a:r>
              <a:rPr lang="el-GR" sz="1600" b="0" i="0" dirty="0">
                <a:solidFill>
                  <a:srgbClr val="303030"/>
                </a:solidFill>
                <a:effectLst/>
                <a:latin typeface="Open Sans" panose="020B0606030504020204" pitchFamily="34" charset="0"/>
              </a:rPr>
              <a:t> μηχανή αναζήτησης επαγγελματιών. </a:t>
            </a:r>
            <a:endParaRPr lang="el-GR" sz="1600" b="1" i="0" dirty="0">
              <a:solidFill>
                <a:srgbClr val="303030"/>
              </a:solidFill>
              <a:effectLst/>
              <a:latin typeface="Open Sans" panose="020B0606030504020204" pitchFamily="34" charset="0"/>
            </a:endParaRPr>
          </a:p>
          <a:p>
            <a:pPr algn="l" fontAlgn="base"/>
            <a:r>
              <a:rPr lang="el-GR" sz="2400" b="1" dirty="0">
                <a:solidFill>
                  <a:srgbClr val="343352"/>
                </a:solidFill>
                <a:effectLst/>
                <a:latin typeface="Roboto" panose="02000000000000000000" pitchFamily="2" charset="0"/>
              </a:rPr>
              <a:t>1971</a:t>
            </a:r>
          </a:p>
          <a:p>
            <a:pPr algn="l" fontAlgn="base"/>
            <a:r>
              <a:rPr lang="el-GR" sz="2400" b="0" i="0" dirty="0">
                <a:solidFill>
                  <a:srgbClr val="303030"/>
                </a:solidFill>
                <a:effectLst/>
                <a:latin typeface="Open Sans" panose="020B0606030504020204" pitchFamily="34" charset="0"/>
              </a:rPr>
              <a:t>Εκδόθηκε ο </a:t>
            </a:r>
            <a:r>
              <a:rPr lang="el-GR" sz="2400" b="1" i="0" dirty="0">
                <a:solidFill>
                  <a:srgbClr val="303030"/>
                </a:solidFill>
                <a:effectLst/>
                <a:latin typeface="Open Sans" panose="020B0606030504020204" pitchFamily="34" charset="0"/>
              </a:rPr>
              <a:t>πρώτος έντυπος επαγγελματικός κατάλογος</a:t>
            </a:r>
            <a:endParaRPr lang="el-GR" sz="2400" b="1" dirty="0">
              <a:effectLst/>
            </a:endParaRPr>
          </a:p>
          <a:p>
            <a:pPr algn="l" fontAlgn="base"/>
            <a:r>
              <a:rPr lang="el-GR" sz="2400" b="1" dirty="0">
                <a:solidFill>
                  <a:srgbClr val="343352"/>
                </a:solidFill>
                <a:effectLst/>
                <a:latin typeface="Roboto" panose="02000000000000000000" pitchFamily="2" charset="0"/>
              </a:rPr>
              <a:t>2001</a:t>
            </a:r>
          </a:p>
          <a:p>
            <a:pPr algn="l" fontAlgn="base"/>
            <a:r>
              <a:rPr lang="el-GR" sz="2400" b="1" dirty="0">
                <a:solidFill>
                  <a:srgbClr val="717086"/>
                </a:solidFill>
                <a:effectLst/>
                <a:latin typeface="Roboto" panose="02000000000000000000" pitchFamily="2" charset="0"/>
              </a:rPr>
              <a:t>Η Πρώτη Μηχανή Αναζήτησης</a:t>
            </a:r>
          </a:p>
          <a:p>
            <a:pPr algn="l" fontAlgn="base"/>
            <a:r>
              <a:rPr lang="el-GR" sz="2400" dirty="0">
                <a:solidFill>
                  <a:srgbClr val="303030"/>
                </a:solidFill>
                <a:effectLst/>
                <a:latin typeface="Open Sans" panose="020B0606030504020204" pitchFamily="34" charset="0"/>
              </a:rPr>
              <a:t>Λανσάρισμα του ηλεκτρονικού καταλόγου επαγγελματιών xo.gr όπου εντάσσονται όλες ​οι επιχειρήσεις της Ελλάδας</a:t>
            </a:r>
          </a:p>
          <a:p>
            <a:pPr algn="l" fontAlgn="base"/>
            <a:r>
              <a:rPr lang="el-GR" sz="2400" b="1" dirty="0">
                <a:effectLst/>
              </a:rPr>
              <a:t>2011</a:t>
            </a:r>
          </a:p>
          <a:p>
            <a:pPr algn="l" fontAlgn="base"/>
            <a:r>
              <a:rPr lang="el-GR" sz="2400" b="1" dirty="0">
                <a:solidFill>
                  <a:srgbClr val="717086"/>
                </a:solidFill>
                <a:effectLst/>
                <a:latin typeface="Roboto" panose="02000000000000000000" pitchFamily="2" charset="0"/>
              </a:rPr>
              <a:t>Google </a:t>
            </a:r>
            <a:r>
              <a:rPr lang="el-GR" sz="2400" b="1" dirty="0" err="1">
                <a:solidFill>
                  <a:srgbClr val="717086"/>
                </a:solidFill>
                <a:effectLst/>
                <a:latin typeface="Roboto" panose="02000000000000000000" pitchFamily="2" charset="0"/>
              </a:rPr>
              <a:t>Premier</a:t>
            </a:r>
            <a:r>
              <a:rPr lang="el-GR" sz="2400" b="1" dirty="0">
                <a:solidFill>
                  <a:srgbClr val="717086"/>
                </a:solidFill>
                <a:effectLst/>
                <a:latin typeface="Roboto" panose="02000000000000000000" pitchFamily="2" charset="0"/>
              </a:rPr>
              <a:t> </a:t>
            </a:r>
            <a:r>
              <a:rPr lang="el-GR" sz="2400" b="1" dirty="0" err="1">
                <a:solidFill>
                  <a:srgbClr val="717086"/>
                </a:solidFill>
                <a:effectLst/>
                <a:latin typeface="Roboto" panose="02000000000000000000" pitchFamily="2" charset="0"/>
              </a:rPr>
              <a:t>Partner</a:t>
            </a:r>
            <a:endParaRPr lang="el-GR" sz="2400" b="1" dirty="0">
              <a:solidFill>
                <a:srgbClr val="717086"/>
              </a:solidFill>
              <a:effectLst/>
              <a:latin typeface="Roboto" panose="02000000000000000000" pitchFamily="2" charset="0"/>
            </a:endParaRPr>
          </a:p>
          <a:p>
            <a:pPr algn="l" fontAlgn="base"/>
            <a:r>
              <a:rPr lang="el-GR" sz="2400" dirty="0">
                <a:solidFill>
                  <a:srgbClr val="303030"/>
                </a:solidFill>
                <a:effectLst/>
                <a:latin typeface="Open Sans" panose="020B0606030504020204" pitchFamily="34" charset="0"/>
              </a:rPr>
              <a:t>Ανάδειξη σε </a:t>
            </a:r>
            <a:r>
              <a:rPr lang="el-GR" sz="2400" dirty="0" err="1">
                <a:solidFill>
                  <a:srgbClr val="303030"/>
                </a:solidFill>
                <a:effectLst/>
                <a:latin typeface="Open Sans" panose="020B0606030504020204" pitchFamily="34" charset="0"/>
              </a:rPr>
              <a:t>Premier</a:t>
            </a:r>
            <a:r>
              <a:rPr lang="el-GR" sz="2400" dirty="0">
                <a:solidFill>
                  <a:srgbClr val="303030"/>
                </a:solidFill>
                <a:effectLst/>
                <a:latin typeface="Open Sans" panose="020B0606030504020204" pitchFamily="34" charset="0"/>
              </a:rPr>
              <a:t> SMB </a:t>
            </a:r>
            <a:r>
              <a:rPr lang="el-GR" sz="2400" dirty="0" err="1">
                <a:solidFill>
                  <a:srgbClr val="303030"/>
                </a:solidFill>
                <a:effectLst/>
                <a:latin typeface="Open Sans" panose="020B0606030504020204" pitchFamily="34" charset="0"/>
              </a:rPr>
              <a:t>Partner</a:t>
            </a:r>
            <a:r>
              <a:rPr lang="el-GR" sz="2400" dirty="0">
                <a:solidFill>
                  <a:srgbClr val="303030"/>
                </a:solidFill>
                <a:effectLst/>
                <a:latin typeface="Open Sans" panose="020B0606030504020204" pitchFamily="34" charset="0"/>
              </a:rPr>
              <a:t> </a:t>
            </a:r>
            <a:r>
              <a:rPr lang="el-GR" sz="2400" dirty="0" err="1">
                <a:solidFill>
                  <a:srgbClr val="303030"/>
                </a:solidFill>
                <a:effectLst/>
                <a:latin typeface="Open Sans" panose="020B0606030504020204" pitchFamily="34" charset="0"/>
              </a:rPr>
              <a:t>απο</a:t>
            </a:r>
            <a:r>
              <a:rPr lang="el-GR" sz="2400" dirty="0">
                <a:solidFill>
                  <a:srgbClr val="303030"/>
                </a:solidFill>
                <a:effectLst/>
                <a:latin typeface="Open Sans" panose="020B0606030504020204" pitchFamily="34" charset="0"/>
              </a:rPr>
              <a:t> τη Google</a:t>
            </a:r>
          </a:p>
          <a:p>
            <a:pPr algn="l" fontAlgn="base"/>
            <a:r>
              <a:rPr lang="el-GR" sz="2400" b="1" dirty="0">
                <a:solidFill>
                  <a:srgbClr val="343352"/>
                </a:solidFill>
                <a:effectLst/>
                <a:latin typeface="Roboto" panose="02000000000000000000" pitchFamily="2" charset="0"/>
              </a:rPr>
              <a:t>2012</a:t>
            </a:r>
            <a:endParaRPr lang="el-GR" sz="2400" dirty="0">
              <a:effectLst/>
            </a:endParaRPr>
          </a:p>
          <a:p>
            <a:pPr algn="l" fontAlgn="base"/>
            <a:r>
              <a:rPr lang="el-GR" sz="2400" b="1" dirty="0">
                <a:solidFill>
                  <a:srgbClr val="717086"/>
                </a:solidFill>
                <a:effectLst/>
                <a:latin typeface="Roboto" panose="02000000000000000000" pitchFamily="2" charset="0"/>
              </a:rPr>
              <a:t>Google </a:t>
            </a:r>
            <a:r>
              <a:rPr lang="el-GR" sz="2400" b="1" dirty="0" err="1">
                <a:solidFill>
                  <a:srgbClr val="717086"/>
                </a:solidFill>
                <a:effectLst/>
                <a:latin typeface="Roboto" panose="02000000000000000000" pitchFamily="2" charset="0"/>
              </a:rPr>
              <a:t>Display</a:t>
            </a:r>
            <a:r>
              <a:rPr lang="el-GR" sz="2400" b="1" dirty="0">
                <a:solidFill>
                  <a:srgbClr val="717086"/>
                </a:solidFill>
                <a:effectLst/>
                <a:latin typeface="Roboto" panose="02000000000000000000" pitchFamily="2" charset="0"/>
              </a:rPr>
              <a:t> </a:t>
            </a:r>
            <a:r>
              <a:rPr lang="el-GR" sz="2400" b="1" dirty="0" err="1">
                <a:solidFill>
                  <a:srgbClr val="717086"/>
                </a:solidFill>
                <a:effectLst/>
                <a:latin typeface="Roboto" panose="02000000000000000000" pitchFamily="2" charset="0"/>
              </a:rPr>
              <a:t>Champion</a:t>
            </a:r>
            <a:endParaRPr lang="el-GR" sz="2400" b="1" dirty="0">
              <a:solidFill>
                <a:srgbClr val="717086"/>
              </a:solidFill>
              <a:effectLst/>
              <a:latin typeface="Roboto" panose="02000000000000000000" pitchFamily="2" charset="0"/>
            </a:endParaRPr>
          </a:p>
          <a:p>
            <a:pPr algn="l" fontAlgn="base"/>
            <a:r>
              <a:rPr lang="el-GR" sz="2400" dirty="0">
                <a:solidFill>
                  <a:srgbClr val="303030"/>
                </a:solidFill>
                <a:effectLst/>
                <a:latin typeface="Open Sans" panose="020B0606030504020204" pitchFamily="34" charset="0"/>
              </a:rPr>
              <a:t>Βράβευση από τη Google ως ένα από τα καλύτερα </a:t>
            </a:r>
            <a:r>
              <a:rPr lang="el-GR" sz="2400" dirty="0" err="1">
                <a:solidFill>
                  <a:srgbClr val="303030"/>
                </a:solidFill>
                <a:effectLst/>
                <a:latin typeface="Open Sans" panose="020B0606030504020204" pitchFamily="34" charset="0"/>
              </a:rPr>
              <a:t>agencies</a:t>
            </a:r>
            <a:r>
              <a:rPr lang="el-GR" sz="2400" dirty="0">
                <a:solidFill>
                  <a:srgbClr val="303030"/>
                </a:solidFill>
                <a:effectLst/>
                <a:latin typeface="Open Sans" panose="020B0606030504020204" pitchFamily="34" charset="0"/>
              </a:rPr>
              <a:t> στο δίκτυο εμφάνισης</a:t>
            </a:r>
          </a:p>
          <a:p>
            <a:pPr algn="l" fontAlgn="base"/>
            <a:r>
              <a:rPr lang="el-GR" sz="2400" b="1" dirty="0">
                <a:solidFill>
                  <a:srgbClr val="343352"/>
                </a:solidFill>
                <a:effectLst/>
                <a:latin typeface="Roboto" panose="02000000000000000000" pitchFamily="2" charset="0"/>
              </a:rPr>
              <a:t>2013</a:t>
            </a:r>
            <a:endParaRPr lang="el-GR" sz="2400" dirty="0">
              <a:effectLst/>
            </a:endParaRPr>
          </a:p>
          <a:p>
            <a:pPr algn="l" fontAlgn="base"/>
            <a:r>
              <a:rPr lang="el-GR" sz="2400" b="1" dirty="0">
                <a:solidFill>
                  <a:srgbClr val="717086"/>
                </a:solidFill>
                <a:effectLst/>
                <a:latin typeface="Roboto" panose="02000000000000000000" pitchFamily="2" charset="0"/>
              </a:rPr>
              <a:t>Παγκόσμια Προβολή</a:t>
            </a:r>
          </a:p>
          <a:p>
            <a:pPr algn="l" fontAlgn="base"/>
            <a:r>
              <a:rPr lang="el-GR" sz="2400" dirty="0">
                <a:solidFill>
                  <a:srgbClr val="303030"/>
                </a:solidFill>
                <a:effectLst/>
                <a:latin typeface="Open Sans" panose="020B0606030504020204" pitchFamily="34" charset="0"/>
              </a:rPr>
              <a:t>Αναπτύξαμε στρατηγικές συμμαχίες με τις μεγαλύτερες μηχανές αναζήτησης σε Κίνα και Ρωσία (</a:t>
            </a:r>
            <a:r>
              <a:rPr lang="el-GR" sz="2400" dirty="0" err="1">
                <a:solidFill>
                  <a:srgbClr val="303030"/>
                </a:solidFill>
                <a:effectLst/>
                <a:latin typeface="Open Sans" panose="020B0606030504020204" pitchFamily="34" charset="0"/>
              </a:rPr>
              <a:t>Baidu</a:t>
            </a:r>
            <a:r>
              <a:rPr lang="el-GR" sz="2400" dirty="0">
                <a:solidFill>
                  <a:srgbClr val="303030"/>
                </a:solidFill>
                <a:effectLst/>
                <a:latin typeface="Open Sans" panose="020B0606030504020204" pitchFamily="34" charset="0"/>
              </a:rPr>
              <a:t> &amp; </a:t>
            </a:r>
            <a:r>
              <a:rPr lang="el-GR" sz="2400" dirty="0" err="1">
                <a:solidFill>
                  <a:srgbClr val="303030"/>
                </a:solidFill>
                <a:effectLst/>
                <a:latin typeface="Open Sans" panose="020B0606030504020204" pitchFamily="34" charset="0"/>
              </a:rPr>
              <a:t>Yandex</a:t>
            </a:r>
            <a:r>
              <a:rPr lang="el-GR" sz="2400" dirty="0">
                <a:solidFill>
                  <a:srgbClr val="303030"/>
                </a:solidFill>
                <a:effectLst/>
                <a:latin typeface="Open Sans" panose="020B0606030504020204" pitchFamily="34" charset="0"/>
              </a:rPr>
              <a:t>).</a:t>
            </a:r>
          </a:p>
          <a:p>
            <a:pPr algn="l" fontAlgn="base"/>
            <a:r>
              <a:rPr lang="el-GR" sz="2400" b="1" dirty="0">
                <a:solidFill>
                  <a:srgbClr val="343352"/>
                </a:solidFill>
                <a:effectLst/>
                <a:latin typeface="Roboto" panose="02000000000000000000" pitchFamily="2" charset="0"/>
              </a:rPr>
              <a:t>2014</a:t>
            </a:r>
            <a:endParaRPr lang="el-GR" sz="2400" dirty="0">
              <a:effectLst/>
            </a:endParaRPr>
          </a:p>
          <a:p>
            <a:pPr algn="l" fontAlgn="base"/>
            <a:r>
              <a:rPr lang="el-GR" sz="2400" b="1" dirty="0">
                <a:solidFill>
                  <a:srgbClr val="717086"/>
                </a:solidFill>
                <a:effectLst/>
                <a:latin typeface="Roboto" panose="02000000000000000000" pitchFamily="2" charset="0"/>
              </a:rPr>
              <a:t>Google </a:t>
            </a:r>
            <a:r>
              <a:rPr lang="el-GR" sz="2400" b="1" dirty="0" err="1">
                <a:solidFill>
                  <a:srgbClr val="717086"/>
                </a:solidFill>
                <a:effectLst/>
                <a:latin typeface="Roboto" panose="02000000000000000000" pitchFamily="2" charset="0"/>
              </a:rPr>
              <a:t>Partner</a:t>
            </a:r>
            <a:r>
              <a:rPr lang="el-GR" sz="2400" b="1" dirty="0">
                <a:solidFill>
                  <a:srgbClr val="717086"/>
                </a:solidFill>
                <a:effectLst/>
                <a:latin typeface="Roboto" panose="02000000000000000000" pitchFamily="2" charset="0"/>
              </a:rPr>
              <a:t> Awards 2017</a:t>
            </a:r>
          </a:p>
          <a:p>
            <a:pPr algn="l" fontAlgn="base"/>
            <a:r>
              <a:rPr lang="el-GR" sz="2400" dirty="0">
                <a:solidFill>
                  <a:srgbClr val="303030"/>
                </a:solidFill>
                <a:effectLst/>
                <a:latin typeface="Open Sans" panose="020B0606030504020204" pitchFamily="34" charset="0"/>
              </a:rPr>
              <a:t>Φιναλίστ πανελλαδικά για το </a:t>
            </a:r>
            <a:r>
              <a:rPr lang="el-GR" sz="2400" dirty="0" err="1">
                <a:solidFill>
                  <a:srgbClr val="303030"/>
                </a:solidFill>
                <a:effectLst/>
                <a:latin typeface="Open Sans" panose="020B0606030504020204" pitchFamily="34" charset="0"/>
              </a:rPr>
              <a:t>Growing</a:t>
            </a:r>
            <a:r>
              <a:rPr lang="el-GR" sz="2400" dirty="0">
                <a:solidFill>
                  <a:srgbClr val="303030"/>
                </a:solidFill>
                <a:effectLst/>
                <a:latin typeface="Open Sans" panose="020B0606030504020204" pitchFamily="34" charset="0"/>
              </a:rPr>
              <a:t> </a:t>
            </a:r>
            <a:r>
              <a:rPr lang="el-GR" sz="2400" dirty="0" err="1">
                <a:solidFill>
                  <a:srgbClr val="303030"/>
                </a:solidFill>
                <a:effectLst/>
                <a:latin typeface="Open Sans" panose="020B0606030504020204" pitchFamily="34" charset="0"/>
              </a:rPr>
              <a:t>Business</a:t>
            </a:r>
            <a:r>
              <a:rPr lang="el-GR" sz="2400" dirty="0">
                <a:solidFill>
                  <a:srgbClr val="303030"/>
                </a:solidFill>
                <a:effectLst/>
                <a:latin typeface="Open Sans" panose="020B0606030504020204" pitchFamily="34" charset="0"/>
              </a:rPr>
              <a:t> </a:t>
            </a:r>
            <a:r>
              <a:rPr lang="el-GR" sz="2400" dirty="0" err="1">
                <a:solidFill>
                  <a:srgbClr val="303030"/>
                </a:solidFill>
                <a:effectLst/>
                <a:latin typeface="Open Sans" panose="020B0606030504020204" pitchFamily="34" charset="0"/>
              </a:rPr>
              <a:t>Online</a:t>
            </a:r>
            <a:r>
              <a:rPr lang="el-GR" sz="2400" dirty="0">
                <a:solidFill>
                  <a:srgbClr val="303030"/>
                </a:solidFill>
                <a:effectLst/>
                <a:latin typeface="Open Sans" panose="020B0606030504020204" pitchFamily="34" charset="0"/>
              </a:rPr>
              <a:t> </a:t>
            </a:r>
            <a:r>
              <a:rPr lang="el-GR" sz="2400" dirty="0" err="1">
                <a:solidFill>
                  <a:srgbClr val="303030"/>
                </a:solidFill>
                <a:effectLst/>
                <a:latin typeface="Open Sans" panose="020B0606030504020204" pitchFamily="34" charset="0"/>
              </a:rPr>
              <a:t>Award</a:t>
            </a:r>
            <a:r>
              <a:rPr lang="el-GR" sz="2400" dirty="0">
                <a:solidFill>
                  <a:srgbClr val="303030"/>
                </a:solidFill>
                <a:effectLst/>
                <a:latin typeface="Open Sans" panose="020B0606030504020204" pitchFamily="34" charset="0"/>
              </a:rPr>
              <a:t> μεταξύ 150 άλλων </a:t>
            </a:r>
            <a:r>
              <a:rPr lang="el-GR" sz="2400" dirty="0" err="1">
                <a:solidFill>
                  <a:srgbClr val="303030"/>
                </a:solidFill>
                <a:effectLst/>
                <a:latin typeface="Open Sans" panose="020B0606030504020204" pitchFamily="34" charset="0"/>
              </a:rPr>
              <a:t>agencies</a:t>
            </a:r>
            <a:endParaRPr lang="el-GR" sz="2400" dirty="0">
              <a:solidFill>
                <a:srgbClr val="303030"/>
              </a:solidFill>
              <a:effectLst/>
              <a:latin typeface="Open Sans" panose="020B0606030504020204" pitchFamily="34" charset="0"/>
            </a:endParaRPr>
          </a:p>
          <a:p>
            <a:pPr algn="l" fontAlgn="base"/>
            <a:r>
              <a:rPr lang="el-GR" sz="2400" b="1" dirty="0">
                <a:solidFill>
                  <a:srgbClr val="343352"/>
                </a:solidFill>
                <a:effectLst/>
                <a:latin typeface="Roboto" panose="02000000000000000000" pitchFamily="2" charset="0"/>
              </a:rPr>
              <a:t>ΣΗΜΕΡΑ </a:t>
            </a:r>
            <a:endParaRPr lang="el-GR" sz="2400" dirty="0">
              <a:effectLst/>
            </a:endParaRPr>
          </a:p>
          <a:p>
            <a:pPr algn="l" fontAlgn="base"/>
            <a:r>
              <a:rPr lang="el-GR" sz="2400" b="1" i="0" dirty="0">
                <a:solidFill>
                  <a:srgbClr val="717086"/>
                </a:solidFill>
                <a:effectLst/>
                <a:latin typeface="Roboto" panose="02000000000000000000" pitchFamily="2" charset="0"/>
              </a:rPr>
              <a:t>Το Μεγαλύτερο </a:t>
            </a:r>
            <a:r>
              <a:rPr lang="el-GR" sz="2400" b="1" i="0" dirty="0" err="1">
                <a:solidFill>
                  <a:srgbClr val="717086"/>
                </a:solidFill>
                <a:effectLst/>
                <a:latin typeface="Roboto" panose="02000000000000000000" pitchFamily="2" charset="0"/>
              </a:rPr>
              <a:t>Digital</a:t>
            </a:r>
            <a:r>
              <a:rPr lang="el-GR" sz="2400" b="1" i="0" dirty="0">
                <a:solidFill>
                  <a:srgbClr val="717086"/>
                </a:solidFill>
                <a:effectLst/>
                <a:latin typeface="Roboto" panose="02000000000000000000" pitchFamily="2" charset="0"/>
              </a:rPr>
              <a:t> Agency</a:t>
            </a:r>
          </a:p>
          <a:p>
            <a:r>
              <a:rPr lang="el-GR" sz="1600" b="0" i="0" dirty="0">
                <a:solidFill>
                  <a:srgbClr val="303030"/>
                </a:solidFill>
                <a:effectLst/>
                <a:latin typeface="Open Sans" panose="020B0606030504020204" pitchFamily="34" charset="0"/>
              </a:rPr>
              <a:t>Μένοντας πιστοί στο όραμα μας εξελίσσουμε συνεχώς τις υπηρεσίες μας, με στόχο να </a:t>
            </a:r>
            <a:r>
              <a:rPr lang="el-GR" sz="1600" b="1" i="0" dirty="0">
                <a:solidFill>
                  <a:srgbClr val="303030"/>
                </a:solidFill>
                <a:effectLst/>
                <a:latin typeface="Open Sans" panose="020B0606030504020204" pitchFamily="34" charset="0"/>
              </a:rPr>
              <a:t>παρέχουμε καινοτόμες λύσεις </a:t>
            </a:r>
            <a:r>
              <a:rPr lang="el-GR" sz="1600" b="1" i="0" dirty="0" err="1">
                <a:solidFill>
                  <a:srgbClr val="303030"/>
                </a:solidFill>
                <a:effectLst/>
                <a:latin typeface="Open Sans" panose="020B0606030504020204" pitchFamily="34" charset="0"/>
              </a:rPr>
              <a:t>Digital</a:t>
            </a:r>
            <a:r>
              <a:rPr lang="el-GR" sz="1600" b="1" i="0" dirty="0">
                <a:solidFill>
                  <a:srgbClr val="303030"/>
                </a:solidFill>
                <a:effectLst/>
                <a:latin typeface="Open Sans" panose="020B0606030504020204" pitchFamily="34" charset="0"/>
              </a:rPr>
              <a:t> Marketing</a:t>
            </a:r>
            <a:r>
              <a:rPr lang="el-GR" sz="1600" b="0" i="0" dirty="0">
                <a:solidFill>
                  <a:srgbClr val="303030"/>
                </a:solidFill>
                <a:effectLst/>
                <a:latin typeface="Open Sans" panose="020B0606030504020204" pitchFamily="34" charset="0"/>
              </a:rPr>
              <a:t> στους πελάτες μας.</a:t>
            </a:r>
            <a:endParaRPr lang="el-GR" sz="1600"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3</a:t>
            </a:fld>
            <a:endParaRPr lang="el-GR"/>
          </a:p>
        </p:txBody>
      </p:sp>
    </p:spTree>
    <p:extLst>
      <p:ext uri="{BB962C8B-B14F-4D97-AF65-F5344CB8AC3E}">
        <p14:creationId xmlns:p14="http://schemas.microsoft.com/office/powerpoint/2010/main" val="345729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Επειδή όμως όλα είναι σχετικά, θα πρέπει προτού κάνουμε οτιδήποτε να έχουμε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ένα στρατηγικό πλάνο</a:t>
            </a:r>
            <a:r>
              <a:rPr lang="el-GR" sz="1800" dirty="0">
                <a:effectLst/>
                <a:latin typeface="Calibri" panose="020F0502020204030204" pitchFamily="34" charset="0"/>
                <a:ea typeface="Calibri" panose="020F0502020204030204" pitchFamily="34" charset="0"/>
                <a:cs typeface="Times New Roman" panose="02020603050405020304" pitchFamily="18" charset="0"/>
              </a:rPr>
              <a:t>, να θέσουμε στόχους για το πλάνο μας με βάση τους οποίους θα μετράμε την αποτελεσματικότητα κάθε ενέργειας. Διαφορετικά θα πηγαίνουμε στα τυφλά. Η πιο βασική μελέτη για να ορίσετε το πλάνο σας είναι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να βρείτε το σωστό κοινό </a:t>
            </a:r>
            <a:r>
              <a:rPr lang="el-GR" sz="1800" dirty="0">
                <a:effectLst/>
                <a:latin typeface="Calibri" panose="020F0502020204030204" pitchFamily="34" charset="0"/>
                <a:ea typeface="Calibri" panose="020F0502020204030204" pitchFamily="34" charset="0"/>
                <a:cs typeface="Times New Roman" panose="02020603050405020304" pitchFamily="18" charset="0"/>
              </a:rPr>
              <a:t>για τους στόχους σας. Εδώ δεν μας αρκεί να μιλήσουμε για δημογραφικά στοιχεία, όπως φύλο, ηλικία ή τόπο διαμονής, γιατί σκεφτείτε δυο γυναίκες γύρω στα 40 που ζουν στην Αθήνα και τη Θεσσαλονίκη έχουν τις ίδιες ανάγκες και συνήθειες, επειδή έχουν αυτά τα χαρακτηριστικά θα πρέπει να τους μιλήσουμε με τον ίδιο τρόπο? Η απάντηση είναι όχι γιατί μπορεί η υπόλοιπη ζωή τους να είναι εντελώς διαφορετική και άρα να ψάχνουν εντελώς διαφορετικά πράγματα. Επομένως,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αυτό που θα μας βοηθήσει να στοχεύσουμε αποτελεσματικά σε εκείνες είναι να δούμε τη συμπεριφορά και τις νοοτροπίες τους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Συγκεκριμένα, μπορείτε να κοιτάξετε σε ποια φάση της ζωής τους βρίσκονται στο παράδειγμά μας. Είναι παντρεμένες? Έχουν παιδιά? Εργάζονται? Τι στάση έχουν απέναντι σε κάποια θέματα, όπως το περιβάλλον, τα ανθρώπινα δικαιώματα. Παραδείγματος χάρη αν πουλάτε είδη ρουχισμού και δείτε ένα κοινό με ευαισθησίες στο περιβάλλον, μπορείτε να προβάλετε μια ενέργεια που έχει σχέση με ανακύκλωση των παλιών ρούχων για αγορά νέων με καλύτερη τιμή. Έχουν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χόμπυς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είναι τελείως διαφορετικό να κάνει μια καμπάνια για αθλητικά ίδια στόχευση στη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γυναίκα που της αρέσει να είναι </a:t>
            </a:r>
            <a:r>
              <a:rPr lang="el-GR" sz="1800" b="1" dirty="0" err="1">
                <a:effectLst/>
                <a:latin typeface="Calibri" panose="020F0502020204030204" pitchFamily="34" charset="0"/>
                <a:ea typeface="Calibri" panose="020F0502020204030204" pitchFamily="34" charset="0"/>
                <a:cs typeface="Times New Roman" panose="02020603050405020304" pitchFamily="18" charset="0"/>
              </a:rPr>
              <a:t>trendy</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στον περίπατό της η στη γυναίκα που προπονείται για μαραθώνιο</a:t>
            </a:r>
            <a:r>
              <a:rPr lang="el-GR" sz="1800" dirty="0">
                <a:effectLst/>
                <a:latin typeface="Calibri" panose="020F0502020204030204" pitchFamily="34" charset="0"/>
                <a:ea typeface="Calibri" panose="020F0502020204030204" pitchFamily="34" charset="0"/>
                <a:cs typeface="Times New Roman" panose="02020603050405020304" pitchFamily="18" charset="0"/>
              </a:rPr>
              <a:t>. Με τέτοιου είδους στοιχεία θα μπορέσετε να μιλήσετε με τρόπο που θα σας ακούσουν και θα έρθουν να ψάξουν το προϊόν ή την υπηρεσία σας. Αλλιώς θα διαθέσετε το κονδύλι σας σε ένα ευρύ κοινό με άγνωστες για εσάς ανάγκες και τελικά θα έχετε ζημιά παρά κέρδος. Τέλος πρέπει να δούμε ποιος είναι και τι κάνει ο ανταγωνισμός μας. Γιατί αν δεν γνωρίζουμε τον ανταγωνισμό μας είναι σαν να τρέχουμε σε κούρσα μόνοι μας χωρίς συναθλητές. </a:t>
            </a:r>
          </a:p>
          <a:p>
            <a:pPr algn="l"/>
            <a:r>
              <a:rPr lang="el-GR" b="1" i="0" dirty="0">
                <a:solidFill>
                  <a:srgbClr val="2D3748"/>
                </a:solidFill>
                <a:effectLst/>
                <a:latin typeface="Inter"/>
              </a:rPr>
              <a:t>Οι ανταγωνισμοί ή οι ανταγωνιστές σε οποιονδήποτε τομέα μπορούν να σας κάνουν να συνειδητοποιήσετε τις αδυναμίες αλλά και τα δυνατά σας σημεία. Αυτό σας επιτρέπει τελικά να βελτιωθείτε.</a:t>
            </a:r>
          </a:p>
          <a:p>
            <a:pPr algn="l"/>
            <a:r>
              <a:rPr lang="el-GR" b="0" i="0" dirty="0">
                <a:solidFill>
                  <a:srgbClr val="2D3748"/>
                </a:solidFill>
                <a:effectLst/>
                <a:latin typeface="Inter"/>
              </a:rPr>
              <a:t>Ομοίως, σε μια επιχείρηση, σας </a:t>
            </a:r>
            <a:r>
              <a:rPr lang="el-GR" b="0" i="0" u="sng" dirty="0">
                <a:solidFill>
                  <a:srgbClr val="2D3748"/>
                </a:solidFill>
                <a:effectLst/>
                <a:latin typeface="Inter"/>
                <a:hlinkClick r:id="rId3"/>
              </a:rPr>
              <a:t>Οι ανταγωνιστές μπορούν να σας βοηθήσουν να κατανοήσετε τη δυναμική της αγοράς</a:t>
            </a:r>
            <a:r>
              <a:rPr lang="el-GR" b="0" i="0" dirty="0">
                <a:solidFill>
                  <a:srgbClr val="2D3748"/>
                </a:solidFill>
                <a:effectLst/>
                <a:latin typeface="Inter"/>
              </a:rPr>
              <a:t>.</a:t>
            </a:r>
          </a:p>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4</a:t>
            </a:fld>
            <a:endParaRPr lang="el-GR"/>
          </a:p>
        </p:txBody>
      </p:sp>
    </p:spTree>
    <p:extLst>
      <p:ext uri="{BB962C8B-B14F-4D97-AF65-F5344CB8AC3E}">
        <p14:creationId xmlns:p14="http://schemas.microsoft.com/office/powerpoint/2010/main" val="706586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nSpc>
                <a:spcPct val="107000"/>
              </a:lnSpc>
              <a:spcAft>
                <a:spcPts val="800"/>
              </a:spcAft>
            </a:pPr>
            <a:r>
              <a:rPr lang="en-US"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Market Finder by Google</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Ποιες αγορές είναι αυτές που αξίζει να επεκταθούμε.</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Profil</a:t>
            </a:r>
            <a:r>
              <a:rPr lang="en-US"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κάθε χώρας </a:t>
            </a:r>
            <a:r>
              <a:rPr lang="en-US"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δημογραφικά)</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Οικονομικό προφίλ</a:t>
            </a:r>
            <a:r>
              <a:rPr lang="en-US"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(GDP – GDP per capita- unemployment-</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τρόποι πληρωμής</a:t>
            </a:r>
            <a:r>
              <a:rPr lang="en-US"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Online</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προφίλ (χρήση ίντερνετ)</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Αγοραστική συμπεριφορά (μέσα χρήσης-αγορές </a:t>
            </a:r>
            <a:r>
              <a:rPr lang="en-US"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online</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Logistics (</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δασμοί- διαδικασία εκτελωνισμού)</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Google Trends</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Παρέχει δεδομένα σχετικά με το ενδιαφέρον αναζήτησης ανά περιοχή και γλώσσα και επιτρέπει στους χρήστες να συγκρίνουν πολλούς όρους ή θέματα αναζήτησης για να δουν πώς έχουν αλλάξει οι σχετικοί όγκοι αναζήτησης με την πάροδο του χρόνου.</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l-GR"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Το </a:t>
            </a:r>
            <a:r>
              <a:rPr lang="en-US"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Google Trends</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μπορεί να είναι χρήσιμο για ένα ευρύ φάσμα σκοπών, όπως: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Παρακολούθηση της δημοτικότητας ενός συγκεκριμένου θέματος ή προϊόντος με την πάροδο του χρόνου</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Προσδιορισμός εποχικών τάσεων στη συμπεριφορά αναζήτησης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Ανάλυση της αποτελεσματικότητας των εκστρατειών μάρκετινγκ</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Κατανόηση του τρόπου με τον οποίο διαφορετικές περιοχές ή γλώσσες αναζητούν ένα συγκεκριμένο  προϊόν η υπηρεσία.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Keyword Planner by Google</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Δημοφιλής αναζητήσεις για το προϊόν μας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Όγκος αναζητήσεων για συγκεκριμένα προϊόντα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Θεάσεις, κλικ, κόστος κλικ, </a:t>
            </a:r>
            <a:r>
              <a:rPr lang="en-US"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conversion rate</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Facebook Planner / </a:t>
            </a:r>
            <a:r>
              <a:rPr lang="en-US" sz="1800" b="1"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Youtube</a:t>
            </a:r>
            <a:r>
              <a:rPr lang="en-US"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Planner</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Τάσεις και δυναμική δυνητικών πελάτων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Δημογραφικά δεδομένα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Ενδιαφέροντα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Ποσό επένδυσης που απαιτείται</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Δυναμική αναζητήσεων</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Similar Web</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solidFill>
                  <a:srgbClr val="24292F"/>
                </a:solidFill>
                <a:effectLst/>
                <a:latin typeface="Roboto" panose="02000000000000000000" pitchFamily="2" charset="0"/>
                <a:ea typeface="Calibri" panose="020F0502020204030204" pitchFamily="34" charset="0"/>
                <a:cs typeface="Segoe UI" panose="020B0502040204020203" pitchFamily="34" charset="0"/>
              </a:rPr>
              <a:t>Το </a:t>
            </a:r>
            <a:r>
              <a:rPr lang="el-GR" sz="1800" dirty="0" err="1">
                <a:solidFill>
                  <a:srgbClr val="24292F"/>
                </a:solidFill>
                <a:effectLst/>
                <a:latin typeface="Roboto" panose="02000000000000000000" pitchFamily="2" charset="0"/>
                <a:ea typeface="Calibri" panose="020F0502020204030204" pitchFamily="34" charset="0"/>
                <a:cs typeface="Segoe UI" panose="020B0502040204020203" pitchFamily="34" charset="0"/>
              </a:rPr>
              <a:t>SimilarWeb</a:t>
            </a:r>
            <a:r>
              <a:rPr lang="el-GR" sz="1800" dirty="0">
                <a:solidFill>
                  <a:srgbClr val="24292F"/>
                </a:solidFill>
                <a:effectLst/>
                <a:latin typeface="Roboto" panose="02000000000000000000" pitchFamily="2" charset="0"/>
                <a:ea typeface="Calibri" panose="020F0502020204030204" pitchFamily="34" charset="0"/>
                <a:cs typeface="Segoe UI" panose="020B0502040204020203" pitchFamily="34" charset="0"/>
              </a:rPr>
              <a:t> είναι μια πλατφόρμα ανάλυσης ιστού που παρέχει πληροφορίες για την απόδοση </a:t>
            </a:r>
            <a:r>
              <a:rPr lang="el-GR" sz="1800" dirty="0" err="1">
                <a:solidFill>
                  <a:srgbClr val="24292F"/>
                </a:solidFill>
                <a:effectLst/>
                <a:latin typeface="Roboto" panose="02000000000000000000" pitchFamily="2" charset="0"/>
                <a:ea typeface="Calibri" panose="020F0502020204030204" pitchFamily="34" charset="0"/>
                <a:cs typeface="Segoe UI" panose="020B0502040204020203" pitchFamily="34" charset="0"/>
              </a:rPr>
              <a:t>ιστότοπων</a:t>
            </a:r>
            <a:r>
              <a:rPr lang="el-GR" sz="1800" dirty="0">
                <a:solidFill>
                  <a:srgbClr val="24292F"/>
                </a:solidFill>
                <a:effectLst/>
                <a:latin typeface="Roboto" panose="02000000000000000000" pitchFamily="2" charset="0"/>
                <a:ea typeface="Calibri" panose="020F0502020204030204" pitchFamily="34" charset="0"/>
                <a:cs typeface="Segoe UI" panose="020B0502040204020203" pitchFamily="34" charset="0"/>
              </a:rPr>
              <a:t> στο διαδίκτυο. Χρησιμοποιείται για την ανάλυση των δεδομένων της κίνησης του </a:t>
            </a:r>
            <a:r>
              <a:rPr lang="el-GR" sz="1800" dirty="0" err="1">
                <a:solidFill>
                  <a:srgbClr val="24292F"/>
                </a:solidFill>
                <a:effectLst/>
                <a:latin typeface="Roboto" panose="02000000000000000000" pitchFamily="2" charset="0"/>
                <a:ea typeface="Calibri" panose="020F0502020204030204" pitchFamily="34" charset="0"/>
                <a:cs typeface="Segoe UI" panose="020B0502040204020203" pitchFamily="34" charset="0"/>
              </a:rPr>
              <a:t>ιστότοπου</a:t>
            </a:r>
            <a:r>
              <a:rPr lang="el-GR" sz="1800" dirty="0">
                <a:solidFill>
                  <a:srgbClr val="24292F"/>
                </a:solidFill>
                <a:effectLst/>
                <a:latin typeface="Roboto" panose="02000000000000000000" pitchFamily="2" charset="0"/>
                <a:ea typeface="Calibri" panose="020F0502020204030204" pitchFamily="34" charset="0"/>
                <a:cs typeface="Segoe UI" panose="020B0502040204020203" pitchFamily="34" charset="0"/>
              </a:rPr>
              <a:t>, των μετρήσεων της κίνησης και των μετρήσεων του κοινού. Η πλατφόρμα αναλύει τα δεδομένα από πολλές πηγές.</a:t>
            </a:r>
          </a:p>
          <a:p>
            <a:pPr>
              <a:lnSpc>
                <a:spcPct val="107000"/>
              </a:lnSpc>
              <a:spcAft>
                <a:spcPts val="800"/>
              </a:spcAft>
            </a:pPr>
            <a:r>
              <a:rPr lang="el-GR" sz="2800" b="0" i="0" dirty="0" err="1">
                <a:solidFill>
                  <a:srgbClr val="2D3748"/>
                </a:solidFill>
                <a:effectLst/>
                <a:latin typeface="Inter"/>
              </a:rPr>
              <a:t>Βασικα</a:t>
            </a:r>
            <a:r>
              <a:rPr lang="el-GR" sz="2800" b="0" i="0" dirty="0">
                <a:solidFill>
                  <a:srgbClr val="2D3748"/>
                </a:solidFill>
                <a:effectLst/>
                <a:latin typeface="Inter"/>
              </a:rPr>
              <a:t>, το </a:t>
            </a:r>
            <a:r>
              <a:rPr lang="el-GR" sz="2800" b="0" i="0" u="sng" dirty="0" err="1">
                <a:effectLst/>
                <a:latin typeface="Inter"/>
                <a:hlinkClick r:id="rId3" tooltip="SimilarWeb"/>
              </a:rPr>
              <a:t>SimilarWeb</a:t>
            </a:r>
            <a:r>
              <a:rPr lang="el-GR" sz="2800" b="0" i="0" dirty="0">
                <a:solidFill>
                  <a:srgbClr val="2D3748"/>
                </a:solidFill>
                <a:effectLst/>
                <a:latin typeface="Inter"/>
              </a:rPr>
              <a:t> </a:t>
            </a:r>
            <a:r>
              <a:rPr lang="el-GR" sz="2800" b="1" i="0" dirty="0">
                <a:solidFill>
                  <a:srgbClr val="2D3748"/>
                </a:solidFill>
                <a:effectLst/>
                <a:latin typeface="Inter"/>
              </a:rPr>
              <a:t>είναι ένα εργαλείο που σας επιτρέπει να παρακολουθείτε τους όγκους </a:t>
            </a:r>
            <a:r>
              <a:rPr lang="el-GR" sz="2800" b="1" i="0" dirty="0" err="1">
                <a:solidFill>
                  <a:srgbClr val="2D3748"/>
                </a:solidFill>
                <a:effectLst/>
                <a:latin typeface="Inter"/>
              </a:rPr>
              <a:t>επισκεψιμότητας</a:t>
            </a:r>
            <a:r>
              <a:rPr lang="el-GR" sz="2800" b="1" i="0" dirty="0">
                <a:solidFill>
                  <a:srgbClr val="2D3748"/>
                </a:solidFill>
                <a:effectLst/>
                <a:latin typeface="Inter"/>
              </a:rPr>
              <a:t> στον </a:t>
            </a:r>
            <a:r>
              <a:rPr lang="el-GR" sz="2800" b="1" i="0" dirty="0" err="1">
                <a:solidFill>
                  <a:srgbClr val="2D3748"/>
                </a:solidFill>
                <a:effectLst/>
                <a:latin typeface="Inter"/>
              </a:rPr>
              <a:t>ιστότοπο</a:t>
            </a:r>
            <a:r>
              <a:rPr lang="el-GR" sz="2800" b="1" i="0" dirty="0">
                <a:solidFill>
                  <a:srgbClr val="2D3748"/>
                </a:solidFill>
                <a:effectLst/>
                <a:latin typeface="Inter"/>
              </a:rPr>
              <a:t> του ανταγωνιστή σας</a:t>
            </a:r>
            <a:r>
              <a:rPr lang="el-GR" sz="2800" b="0" i="0" dirty="0">
                <a:solidFill>
                  <a:srgbClr val="2D3748"/>
                </a:solidFill>
                <a:effectLst/>
                <a:latin typeface="Inter"/>
              </a:rPr>
              <a:t>, τις πηγές παραπομπής που περιλαμβάνουν ανάλυση λέξεων-κλειδιών, δημογραφικά στοιχεία, προβολές σελίδας, ποσοστό εγκατάλειψης και πολλά άλλα.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u="sng"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Έρευνα ανταγωνισμού</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Εκτός από τη ζήτηση, τα παραπάνω εργαλεία μάς επιτρέπουν να αναλύσουμε και τον ανταγωνισμό και να δούμε, για παράδειγμα, αν χρησιμοποιεί προωθητικές ενέργειες στη χώρα όπου σκοπεύουμε να εξαγάγουμε, </a:t>
            </a:r>
            <a:r>
              <a:rPr lang="el-GR"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σε ποια θέση κατατάσσεται η ιστοσελίδα του στα αποτελέσματα της Google, πόσο δημοφιλής είναι, σε ποια κανάλια επενδύει για την διαφήμισή του κ.λπ. Όλα αυτά τα δεδομένα μας βοηθούν στο να προσαρμόσουμε καλύτερα τη δική μας στρατηγική.</a:t>
            </a:r>
            <a:endParaRPr lang="el-GR"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Μέσα από την ψηφιακή αυτή χαρτογράφηση έχουμε τη δυνατότητα να αναγνωρίσουμε τις προτιμήσεις και τις ανάγκες των υποψήφιων πελατών μας, να εντοπίσουμε πού υπερτερεί ο ανταγωνισμός και να βελτιώσουμε τις αδυναμίες μας αλλά και να χρησιμοποιήσουμε τυχόν αδυναμίες του ανταγωνισμού προς όφελός μας.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5</a:t>
            </a:fld>
            <a:endParaRPr lang="el-GR"/>
          </a:p>
        </p:txBody>
      </p:sp>
    </p:spTree>
    <p:extLst>
      <p:ext uri="{BB962C8B-B14F-4D97-AF65-F5344CB8AC3E}">
        <p14:creationId xmlns:p14="http://schemas.microsoft.com/office/powerpoint/2010/main" val="343029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07000"/>
              </a:lnSpc>
              <a:spcAft>
                <a:spcPts val="800"/>
              </a:spcAft>
            </a:pPr>
            <a:r>
              <a:rPr lang="el-GR" sz="1800" dirty="0">
                <a:solidFill>
                  <a:srgbClr val="212529"/>
                </a:solidFill>
                <a:effectLst/>
                <a:latin typeface="Roboto" panose="02000000000000000000" pitchFamily="2" charset="0"/>
                <a:ea typeface="Times New Roman" panose="02020603050405020304" pitchFamily="18" charset="0"/>
                <a:cs typeface="Segoe UI" panose="020B0502040204020203" pitchFamily="34" charset="0"/>
              </a:rPr>
              <a:t>Αφού καθορίσουμε τη στρατηγική ψηφιακού μάρκετινγκ για την αγορά που μας ενδιαφέρει, πρέπει να ορίσουμε έναν προϋπολογισμό, να εκχωρήσουμε πόρους και να σχεδιάσουμε καμπάνιες. </a:t>
            </a:r>
          </a:p>
          <a:p>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Μία από τις βασικές στρατηγικές του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digital</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marketing</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και δημοφιλής τάση τελευταία είναι η δημιουργία περιεχομένου δηλαδή το </a:t>
            </a:r>
            <a:r>
              <a:rPr lang="en-US"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Inbound Marketing</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Στην ουσία, </a:t>
            </a:r>
            <a:r>
              <a:rPr lang="el-GR"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η ιδέα του </a:t>
            </a:r>
            <a:r>
              <a:rPr lang="el-GR" sz="1800" b="1"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inbound</a:t>
            </a:r>
            <a:r>
              <a:rPr lang="el-GR"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r>
              <a:rPr lang="el-GR" sz="1800" b="1"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marketing</a:t>
            </a:r>
            <a:r>
              <a:rPr lang="el-GR"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είναι να "τραβήξει" το κοινό προς την επιχείρηση ή το προϊόν, αντί να το "πιέσει" να αγοράσει μέσω παραδοσιακών, εξαναγκαστικών διαφημίσεων</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Στην περίπτωση της εξωτερικής αγοράς, η ανάπτυξη τοπικού περιεχομένου είναι ζωτικής σημασίας για να κερδίσουμε την εμπιστοσύνη του τοπικού κοινού και να κάνουμε την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επιχειρησή</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μας να φαίνεται περισσότερο κοντά στο τοπικό περιβάλλον.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75"/>
              </a:spcAft>
            </a:pP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Τo</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r>
              <a:rPr lang="en-US"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I</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nbound</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marketing</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είναι μια στρατηγική που κερδίζει συνεχώς έδαφος, αφού καταφέρνει να προσελκύσει πιθανούς πελάτες/συνεργάτες και να τους μετατρέψει σε </a:t>
            </a:r>
            <a:r>
              <a:rPr lang="en-US"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leads</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μέσω μοναδικού και ποιοτικού διαδικτυακού περιεχομένου. Περιλαμβάνει ένα σύνολο ενεργειών (SEO,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social</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media</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marketing</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content</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marketing</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email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marketing</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κ.ά.) και μπορεί να φανεί ιδιαίτερα αποδοτικό σε Β2Β πελάτες και επιτυχημένο για την προώθηση των εξαγωγών.</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1275"/>
              </a:spcAft>
              <a:buClrTx/>
              <a:buSzTx/>
              <a:buFontTx/>
              <a:buNone/>
              <a:tabLst/>
              <a:defRPr/>
            </a:pP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Μέσα από έναν συνδυασμό ενεργειών, το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inbound</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marketing</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προσελκύει τους δυνητικούς πελάτες στη χώρα ή στις χώρες στόχευσης. Τελικός προορισμός όλων των ενεργειών είναι η ανακατεύθυνση του πελάτη στην ιστοσελίδα ή στο </a:t>
            </a:r>
            <a:r>
              <a:rPr lang="el-GR"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eshop</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της επιχείρησης. </a:t>
            </a:r>
            <a:r>
              <a:rPr lang="el-GR"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Ένα ελκυστικό και ενδιαφέρον περιεχόμενο το οποίο απαντά σε απορίες και γεννά επιθυμίες έχει ως αποτέλεσμα την περιήγηση των υποψήφιων πελατών-συνεργατών στο </a:t>
            </a:r>
            <a:r>
              <a:rPr lang="el-GR" sz="1800" b="1"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site</a:t>
            </a:r>
            <a:r>
              <a:rPr lang="el-GR" sz="1800" b="1"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σας και στην εκδήλωση ενδιαφέροντος για συνεργασία</a:t>
            </a:r>
            <a:r>
              <a:rPr lang="el-GR"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1275"/>
              </a:spcAft>
              <a:buClrTx/>
              <a:buSzTx/>
              <a:buFontTx/>
              <a:buNone/>
              <a:tabLst/>
              <a:defRPr/>
            </a:pPr>
            <a:r>
              <a:rPr lang="el-GR" sz="1800" b="1" i="0" dirty="0">
                <a:solidFill>
                  <a:srgbClr val="24292F"/>
                </a:solidFill>
                <a:effectLst/>
                <a:latin typeface="-apple-system"/>
              </a:rPr>
              <a:t>Το </a:t>
            </a:r>
            <a:r>
              <a:rPr lang="el-GR" sz="1800" b="1" i="0" dirty="0" err="1">
                <a:solidFill>
                  <a:srgbClr val="24292F"/>
                </a:solidFill>
                <a:effectLst/>
                <a:latin typeface="-apple-system"/>
              </a:rPr>
              <a:t>content</a:t>
            </a:r>
            <a:r>
              <a:rPr lang="el-GR" sz="1800" b="1" i="0" dirty="0">
                <a:solidFill>
                  <a:srgbClr val="24292F"/>
                </a:solidFill>
                <a:effectLst/>
                <a:latin typeface="-apple-system"/>
              </a:rPr>
              <a:t> </a:t>
            </a:r>
            <a:r>
              <a:rPr lang="el-GR" sz="1800" b="1" i="0" dirty="0" err="1">
                <a:solidFill>
                  <a:srgbClr val="24292F"/>
                </a:solidFill>
                <a:effectLst/>
                <a:latin typeface="-apple-system"/>
              </a:rPr>
              <a:t>marketing</a:t>
            </a:r>
            <a:r>
              <a:rPr lang="el-GR" sz="1800" b="1" i="0" dirty="0">
                <a:solidFill>
                  <a:srgbClr val="24292F"/>
                </a:solidFill>
                <a:effectLst/>
                <a:latin typeface="-apple-system"/>
              </a:rPr>
              <a:t> </a:t>
            </a:r>
            <a:r>
              <a:rPr lang="el-GR" sz="1800" b="0" i="0" dirty="0">
                <a:solidFill>
                  <a:srgbClr val="24292F"/>
                </a:solidFill>
                <a:effectLst/>
                <a:latin typeface="-apple-system"/>
              </a:rPr>
              <a:t>αναφέρεται σε μια στρατηγική μάρκετινγκ που επικεντρώνεται στη δημιουργία και διανομή ποιοτικού περιεχομένου με σκοπό την προώθηση μιας μάρκας, προϊόντος ή υπηρεσίας. </a:t>
            </a:r>
            <a:r>
              <a:rPr lang="el-GR" sz="1800" b="1" i="0" dirty="0">
                <a:solidFill>
                  <a:srgbClr val="24292F"/>
                </a:solidFill>
                <a:effectLst/>
                <a:latin typeface="-apple-system"/>
              </a:rPr>
              <a:t>Αντί να προωθήσει άμεσα τα προϊόντα ή τις υπηρεσίες της εταιρείας, το </a:t>
            </a:r>
            <a:r>
              <a:rPr lang="el-GR" sz="1800" b="1" i="0" dirty="0" err="1">
                <a:solidFill>
                  <a:srgbClr val="24292F"/>
                </a:solidFill>
                <a:effectLst/>
                <a:latin typeface="-apple-system"/>
              </a:rPr>
              <a:t>content</a:t>
            </a:r>
            <a:r>
              <a:rPr lang="el-GR" sz="1800" b="1" i="0" dirty="0">
                <a:solidFill>
                  <a:srgbClr val="24292F"/>
                </a:solidFill>
                <a:effectLst/>
                <a:latin typeface="-apple-system"/>
              </a:rPr>
              <a:t> </a:t>
            </a:r>
            <a:r>
              <a:rPr lang="el-GR" sz="1800" b="1" i="0" dirty="0" err="1">
                <a:solidFill>
                  <a:srgbClr val="24292F"/>
                </a:solidFill>
                <a:effectLst/>
                <a:latin typeface="-apple-system"/>
              </a:rPr>
              <a:t>marketing</a:t>
            </a:r>
            <a:r>
              <a:rPr lang="el-GR" sz="1800" b="1" i="0" dirty="0">
                <a:solidFill>
                  <a:srgbClr val="24292F"/>
                </a:solidFill>
                <a:effectLst/>
                <a:latin typeface="-apple-system"/>
              </a:rPr>
              <a:t> επικεντρώνεται στην παροχή ποιοτικού, χρήσιμου και ενδιαφέροντος περιεχομένου</a:t>
            </a:r>
            <a:r>
              <a:rPr lang="el-GR" sz="1800" b="0" i="0" dirty="0">
                <a:solidFill>
                  <a:srgbClr val="24292F"/>
                </a:solidFill>
                <a:effectLst/>
                <a:latin typeface="-apple-system"/>
              </a:rPr>
              <a:t> που απευθύνεται στους πελάτες ή τους δυνητικούς πελάτες.</a:t>
            </a:r>
            <a:endParaRPr lang="en-US" sz="1800" b="0" i="0" dirty="0">
              <a:solidFill>
                <a:srgbClr val="24292F"/>
              </a:solidFill>
              <a:effectLst/>
              <a:latin typeface="-apple-system"/>
            </a:endParaRPr>
          </a:p>
          <a:p>
            <a:pPr algn="l" fontAlgn="base"/>
            <a:r>
              <a:rPr lang="el-GR" sz="1800" b="0" i="0" dirty="0">
                <a:solidFill>
                  <a:srgbClr val="333333"/>
                </a:solidFill>
                <a:effectLst/>
                <a:latin typeface="Roboto" panose="02000000000000000000" pitchFamily="2" charset="0"/>
              </a:rPr>
              <a:t>Το να αποσπάσεις </a:t>
            </a:r>
            <a:r>
              <a:rPr lang="el-GR" sz="1800" b="1" i="0" dirty="0">
                <a:solidFill>
                  <a:srgbClr val="333333"/>
                </a:solidFill>
                <a:effectLst/>
                <a:latin typeface="Roboto" panose="02000000000000000000" pitchFamily="2" charset="0"/>
              </a:rPr>
              <a:t>την προσοχή των καταναλωτών στο ψηφιακό περιβάλλον</a:t>
            </a:r>
            <a:r>
              <a:rPr lang="el-GR" sz="1800" b="0" i="0" dirty="0">
                <a:solidFill>
                  <a:srgbClr val="333333"/>
                </a:solidFill>
                <a:effectLst/>
                <a:latin typeface="Roboto" panose="02000000000000000000" pitchFamily="2" charset="0"/>
              </a:rPr>
              <a:t>, για να περάσεις ένα μήνυμα, έχει γίνει ένα δύσκολο και ακριβό σπορ τα τελευταία χρόνια και, σίγουρα, δεν είναι μια εύκολη υπόθεση. </a:t>
            </a:r>
          </a:p>
          <a:p>
            <a:pPr algn="l" fontAlgn="base"/>
            <a:r>
              <a:rPr lang="el-GR" sz="1800" b="0" i="0" dirty="0">
                <a:solidFill>
                  <a:srgbClr val="333333"/>
                </a:solidFill>
                <a:effectLst/>
                <a:latin typeface="Roboto" panose="02000000000000000000" pitchFamily="2" charset="0"/>
              </a:rPr>
              <a:t>Πλέον, υπάρχουν εκατομμύρια ιστοσελίδες, εφαρμογές και ψηφιακές οντότητες που προβάλλονται σε διάφορα κανάλια επικοινωνίας (Google, Social </a:t>
            </a:r>
            <a:r>
              <a:rPr lang="el-GR" sz="1800" b="0" i="0" dirty="0" err="1">
                <a:solidFill>
                  <a:srgbClr val="333333"/>
                </a:solidFill>
                <a:effectLst/>
                <a:latin typeface="Roboto" panose="02000000000000000000" pitchFamily="2" charset="0"/>
              </a:rPr>
              <a:t>Media</a:t>
            </a:r>
            <a:r>
              <a:rPr lang="el-GR" sz="1800" b="0" i="0" dirty="0">
                <a:solidFill>
                  <a:srgbClr val="333333"/>
                </a:solidFill>
                <a:effectLst/>
                <a:latin typeface="Roboto" panose="02000000000000000000" pitchFamily="2" charset="0"/>
              </a:rPr>
              <a:t>, </a:t>
            </a:r>
            <a:r>
              <a:rPr lang="el-GR" sz="1800" b="0" i="0" dirty="0" err="1">
                <a:solidFill>
                  <a:srgbClr val="333333"/>
                </a:solidFill>
                <a:effectLst/>
                <a:latin typeface="Roboto" panose="02000000000000000000" pitchFamily="2" charset="0"/>
              </a:rPr>
              <a:t>YouTube</a:t>
            </a:r>
            <a:r>
              <a:rPr lang="el-GR" sz="1800" b="0" i="0" dirty="0">
                <a:solidFill>
                  <a:srgbClr val="333333"/>
                </a:solidFill>
                <a:effectLst/>
                <a:latin typeface="Roboto" panose="02000000000000000000" pitchFamily="2" charset="0"/>
              </a:rPr>
              <a:t> κ.ά.), όλη μέρα, κάθε μέρα.</a:t>
            </a:r>
          </a:p>
          <a:p>
            <a:r>
              <a:rPr lang="el-GR" sz="1800" b="0" i="0" dirty="0">
                <a:solidFill>
                  <a:srgbClr val="333333"/>
                </a:solidFill>
                <a:effectLst/>
                <a:latin typeface="Roboto" panose="02000000000000000000" pitchFamily="2" charset="0"/>
              </a:rPr>
              <a:t>Αυτό είναι ακριβώς το σημείο, όπου το </a:t>
            </a:r>
            <a:r>
              <a:rPr lang="el-GR" sz="1800" b="1" i="0" dirty="0" err="1">
                <a:solidFill>
                  <a:srgbClr val="333333"/>
                </a:solidFill>
                <a:effectLst/>
                <a:latin typeface="Roboto" panose="02000000000000000000" pitchFamily="2" charset="0"/>
              </a:rPr>
              <a:t>Programmatic</a:t>
            </a:r>
            <a:r>
              <a:rPr lang="el-GR" sz="1800" b="0" i="0" dirty="0">
                <a:solidFill>
                  <a:srgbClr val="333333"/>
                </a:solidFill>
                <a:effectLst/>
                <a:latin typeface="Roboto" panose="02000000000000000000" pitchFamily="2" charset="0"/>
              </a:rPr>
              <a:t> </a:t>
            </a:r>
            <a:r>
              <a:rPr lang="el-GR" sz="1800" b="1" i="0" dirty="0" err="1">
                <a:solidFill>
                  <a:srgbClr val="333333"/>
                </a:solidFill>
                <a:effectLst/>
                <a:latin typeface="Roboto" panose="02000000000000000000" pitchFamily="2" charset="0"/>
              </a:rPr>
              <a:t>Advertising</a:t>
            </a:r>
            <a:r>
              <a:rPr lang="el-GR" sz="1800" b="0" i="0" dirty="0">
                <a:solidFill>
                  <a:srgbClr val="333333"/>
                </a:solidFill>
                <a:effectLst/>
                <a:latin typeface="Roboto" panose="02000000000000000000" pitchFamily="2" charset="0"/>
              </a:rPr>
              <a:t> έρχεται να δώσει λύση!</a:t>
            </a:r>
          </a:p>
          <a:p>
            <a:r>
              <a:rPr lang="el-GR" sz="1800" dirty="0"/>
              <a:t>Το </a:t>
            </a:r>
            <a:r>
              <a:rPr lang="el-GR" sz="1800" dirty="0" err="1"/>
              <a:t>Programmatic</a:t>
            </a:r>
            <a:r>
              <a:rPr lang="el-GR" sz="1800" dirty="0"/>
              <a:t> </a:t>
            </a:r>
            <a:r>
              <a:rPr lang="el-GR" sz="1800" dirty="0" err="1"/>
              <a:t>Advertising</a:t>
            </a:r>
            <a:r>
              <a:rPr lang="el-GR" sz="1800" dirty="0"/>
              <a:t> είναι η αυτοματοποιημένη αγορά και πώληση διαδικτυακών διαφημίσεων και πραγματοποιείται μέσα από πλατφόρμες που παρέχουν αυτή την υπηρεσία.</a:t>
            </a:r>
          </a:p>
          <a:p>
            <a:pPr algn="l" fontAlgn="base"/>
            <a:r>
              <a:rPr lang="el-GR" sz="1800" b="0" i="0" dirty="0">
                <a:solidFill>
                  <a:srgbClr val="333333"/>
                </a:solidFill>
                <a:effectLst/>
                <a:latin typeface="Roboto" panose="02000000000000000000" pitchFamily="2" charset="0"/>
              </a:rPr>
              <a:t>Ένας χρήστης μπορεί να δει μια </a:t>
            </a:r>
            <a:r>
              <a:rPr lang="el-GR" sz="1800" b="1" i="0" dirty="0" err="1">
                <a:solidFill>
                  <a:srgbClr val="333333"/>
                </a:solidFill>
                <a:effectLst/>
                <a:latin typeface="Roboto" panose="02000000000000000000" pitchFamily="2" charset="0"/>
              </a:rPr>
              <a:t>Programmatic</a:t>
            </a:r>
            <a:r>
              <a:rPr lang="el-GR" sz="1800" b="1" i="0" dirty="0">
                <a:solidFill>
                  <a:srgbClr val="333333"/>
                </a:solidFill>
                <a:effectLst/>
                <a:latin typeface="Roboto" panose="02000000000000000000" pitchFamily="2" charset="0"/>
              </a:rPr>
              <a:t> διαφήμιση</a:t>
            </a:r>
            <a:r>
              <a:rPr lang="el-GR" sz="1800" b="0" i="0" dirty="0">
                <a:solidFill>
                  <a:srgbClr val="333333"/>
                </a:solidFill>
                <a:effectLst/>
                <a:latin typeface="Roboto" panose="02000000000000000000" pitchFamily="2" charset="0"/>
              </a:rPr>
              <a:t> απ’ όπου κι αν συνδεθεί στο διαδίκτυο, όπως κινητό/</a:t>
            </a:r>
            <a:r>
              <a:rPr lang="el-GR" sz="1800" b="0" i="0" dirty="0" err="1">
                <a:solidFill>
                  <a:srgbClr val="333333"/>
                </a:solidFill>
                <a:effectLst/>
                <a:latin typeface="Roboto" panose="02000000000000000000" pitchFamily="2" charset="0"/>
              </a:rPr>
              <a:t>desktop</a:t>
            </a:r>
            <a:r>
              <a:rPr lang="el-GR" sz="1800" b="0" i="0" dirty="0">
                <a:solidFill>
                  <a:srgbClr val="333333"/>
                </a:solidFill>
                <a:effectLst/>
                <a:latin typeface="Roboto" panose="02000000000000000000" pitchFamily="2" charset="0"/>
              </a:rPr>
              <a:t>/</a:t>
            </a:r>
            <a:r>
              <a:rPr lang="el-GR" sz="1800" b="0" i="0" dirty="0" err="1">
                <a:solidFill>
                  <a:srgbClr val="333333"/>
                </a:solidFill>
                <a:effectLst/>
                <a:latin typeface="Roboto" panose="02000000000000000000" pitchFamily="2" charset="0"/>
              </a:rPr>
              <a:t>tablet</a:t>
            </a:r>
            <a:r>
              <a:rPr lang="el-GR" sz="1800" b="0" i="0" dirty="0">
                <a:solidFill>
                  <a:srgbClr val="333333"/>
                </a:solidFill>
                <a:effectLst/>
                <a:latin typeface="Roboto" panose="02000000000000000000" pitchFamily="2" charset="0"/>
              </a:rPr>
              <a:t>/Smart TV/</a:t>
            </a:r>
            <a:r>
              <a:rPr lang="el-GR" sz="1800" b="0" i="0" dirty="0" err="1">
                <a:solidFill>
                  <a:srgbClr val="333333"/>
                </a:solidFill>
                <a:effectLst/>
                <a:latin typeface="Roboto" panose="02000000000000000000" pitchFamily="2" charset="0"/>
              </a:rPr>
              <a:t>online</a:t>
            </a:r>
            <a:r>
              <a:rPr lang="el-GR" sz="1800" b="0" i="0" dirty="0">
                <a:solidFill>
                  <a:srgbClr val="333333"/>
                </a:solidFill>
                <a:effectLst/>
                <a:latin typeface="Roboto" panose="02000000000000000000" pitchFamily="2" charset="0"/>
              </a:rPr>
              <a:t> </a:t>
            </a:r>
            <a:r>
              <a:rPr lang="el-GR" sz="1800" b="0" i="0" dirty="0" err="1">
                <a:solidFill>
                  <a:srgbClr val="333333"/>
                </a:solidFill>
                <a:effectLst/>
                <a:latin typeface="Roboto" panose="02000000000000000000" pitchFamily="2" charset="0"/>
              </a:rPr>
              <a:t>audio</a:t>
            </a:r>
            <a:r>
              <a:rPr lang="el-GR" sz="1800" b="0" i="0" dirty="0">
                <a:solidFill>
                  <a:srgbClr val="333333"/>
                </a:solidFill>
                <a:effectLst/>
                <a:latin typeface="Roboto" panose="02000000000000000000" pitchFamily="2" charset="0"/>
              </a:rPr>
              <a:t>, ακόμα και σε μία ψηφιακή πινακίδα εξωτερικού χώρου. </a:t>
            </a:r>
            <a:r>
              <a:rPr lang="el-GR" sz="1800" b="0" i="0" dirty="0">
                <a:solidFill>
                  <a:srgbClr val="202124"/>
                </a:solidFill>
                <a:effectLst/>
                <a:latin typeface="Google Sans"/>
              </a:rPr>
              <a:t>Ουσιαστικά είναι το εργαλείο το οποίο σας επιτρέπει να αγοράζετε διαφημιστικό χώρο στο διαδίκτυο με ένα αυτοματοποιημένο τρόπο. Χρησιμοποιώντας Τεχνητή Νοημοσύνη και δεδομένα σε πραγματικό χρόνο σας επιτρέπει να στοχεύετε με βάση τα δημογραφικά δεδομένα που εσείς θεωρείτε καλύτερα βάση του κοινού σας</a:t>
            </a:r>
            <a:endParaRPr lang="el-GR" sz="1800" b="0" i="0" dirty="0">
              <a:solidFill>
                <a:srgbClr val="333333"/>
              </a:solidFill>
              <a:effectLst/>
              <a:latin typeface="Roboto" panose="02000000000000000000" pitchFamily="2" charset="0"/>
            </a:endParaRPr>
          </a:p>
          <a:p>
            <a:pPr algn="l" fontAlgn="base"/>
            <a:r>
              <a:rPr lang="el-GR" sz="1800" b="0" i="0" dirty="0">
                <a:solidFill>
                  <a:srgbClr val="333333"/>
                </a:solidFill>
                <a:effectLst/>
                <a:latin typeface="Roboto" panose="02000000000000000000" pitchFamily="2" charset="0"/>
              </a:rPr>
              <a:t>Όσο για τη </a:t>
            </a:r>
            <a:r>
              <a:rPr lang="el-GR" sz="1800" b="1" i="0" dirty="0">
                <a:solidFill>
                  <a:srgbClr val="333333"/>
                </a:solidFill>
                <a:effectLst/>
                <a:latin typeface="Roboto" panose="02000000000000000000" pitchFamily="2" charset="0"/>
              </a:rPr>
              <a:t>στόχευση κοινών</a:t>
            </a:r>
            <a:r>
              <a:rPr lang="el-GR" sz="1800" b="0" i="0" dirty="0">
                <a:solidFill>
                  <a:srgbClr val="333333"/>
                </a:solidFill>
                <a:effectLst/>
                <a:latin typeface="Roboto" panose="02000000000000000000" pitchFamily="2" charset="0"/>
              </a:rPr>
              <a:t>, στο </a:t>
            </a:r>
            <a:r>
              <a:rPr lang="el-GR" sz="1800" b="0" i="0" dirty="0" err="1">
                <a:solidFill>
                  <a:srgbClr val="333333"/>
                </a:solidFill>
                <a:effectLst/>
                <a:latin typeface="Roboto" panose="02000000000000000000" pitchFamily="2" charset="0"/>
              </a:rPr>
              <a:t>Programmatic</a:t>
            </a:r>
            <a:r>
              <a:rPr lang="el-GR" sz="1800" b="0" i="0" dirty="0">
                <a:solidFill>
                  <a:srgbClr val="333333"/>
                </a:solidFill>
                <a:effectLst/>
                <a:latin typeface="Roboto" panose="02000000000000000000" pitchFamily="2" charset="0"/>
              </a:rPr>
              <a:t> </a:t>
            </a:r>
            <a:r>
              <a:rPr lang="el-GR" sz="1800" b="0" i="0" dirty="0" err="1">
                <a:solidFill>
                  <a:srgbClr val="333333"/>
                </a:solidFill>
                <a:effectLst/>
                <a:latin typeface="Roboto" panose="02000000000000000000" pitchFamily="2" charset="0"/>
              </a:rPr>
              <a:t>Advertising</a:t>
            </a:r>
            <a:r>
              <a:rPr lang="el-GR" sz="1800" b="0" i="0" dirty="0">
                <a:solidFill>
                  <a:srgbClr val="333333"/>
                </a:solidFill>
                <a:effectLst/>
                <a:latin typeface="Roboto" panose="02000000000000000000" pitchFamily="2" charset="0"/>
              </a:rPr>
              <a:t> χρησιμοποιούνται </a:t>
            </a:r>
            <a:r>
              <a:rPr lang="el-GR" sz="1800" b="1" i="0" dirty="0">
                <a:solidFill>
                  <a:srgbClr val="333333"/>
                </a:solidFill>
                <a:effectLst/>
                <a:latin typeface="Roboto" panose="02000000000000000000" pitchFamily="2" charset="0"/>
              </a:rPr>
              <a:t>συγκεκριμένες τακτικές</a:t>
            </a:r>
            <a:r>
              <a:rPr lang="el-GR" sz="1800" b="0" i="0" dirty="0">
                <a:solidFill>
                  <a:srgbClr val="333333"/>
                </a:solidFill>
                <a:effectLst/>
                <a:latin typeface="Roboto" panose="02000000000000000000" pitchFamily="2" charset="0"/>
              </a:rPr>
              <a:t> που βασίζονται σε </a:t>
            </a:r>
            <a:r>
              <a:rPr lang="el-GR" sz="1800" b="1" i="0" dirty="0">
                <a:solidFill>
                  <a:srgbClr val="333333"/>
                </a:solidFill>
                <a:effectLst/>
                <a:latin typeface="Roboto" panose="02000000000000000000" pitchFamily="2" charset="0"/>
              </a:rPr>
              <a:t>δεδομένα χρηστών</a:t>
            </a:r>
            <a:r>
              <a:rPr lang="el-GR" sz="1800" b="0" i="0" dirty="0">
                <a:solidFill>
                  <a:srgbClr val="333333"/>
                </a:solidFill>
                <a:effectLst/>
                <a:latin typeface="Roboto" panose="02000000000000000000" pitchFamily="2" charset="0"/>
              </a:rPr>
              <a:t>. Έτσι, οι διαφημίσεις είναι </a:t>
            </a:r>
            <a:r>
              <a:rPr lang="el-GR" sz="1800" b="1" i="0" dirty="0">
                <a:solidFill>
                  <a:srgbClr val="333333"/>
                </a:solidFill>
                <a:effectLst/>
                <a:latin typeface="Roboto" panose="02000000000000000000" pitchFamily="2" charset="0"/>
              </a:rPr>
              <a:t>εξαιρετικά </a:t>
            </a:r>
            <a:r>
              <a:rPr lang="el-GR" sz="1800" b="1" i="0" dirty="0" err="1">
                <a:solidFill>
                  <a:srgbClr val="333333"/>
                </a:solidFill>
                <a:effectLst/>
                <a:latin typeface="Roboto" panose="02000000000000000000" pitchFamily="2" charset="0"/>
              </a:rPr>
              <a:t>στοχευμένες</a:t>
            </a:r>
            <a:r>
              <a:rPr lang="el-GR" sz="1800" b="0" i="0" dirty="0">
                <a:solidFill>
                  <a:srgbClr val="333333"/>
                </a:solidFill>
                <a:effectLst/>
                <a:latin typeface="Roboto" panose="02000000000000000000" pitchFamily="2" charset="0"/>
              </a:rPr>
              <a:t> σε ανθρώπους που πραγματικά ενδιαφέρονται, εκείνη τη στιγμή, για τα προϊόντα ή τις υπηρεσίες που προβάλλονται μέσα από την </a:t>
            </a:r>
            <a:r>
              <a:rPr lang="el-GR" sz="1800" b="0" i="0" dirty="0" err="1">
                <a:solidFill>
                  <a:srgbClr val="333333"/>
                </a:solidFill>
                <a:effectLst/>
                <a:latin typeface="Roboto" panose="02000000000000000000" pitchFamily="2" charset="0"/>
              </a:rPr>
              <a:t>Programmatic</a:t>
            </a:r>
            <a:r>
              <a:rPr lang="el-GR" sz="1800" b="0" i="0" dirty="0">
                <a:solidFill>
                  <a:srgbClr val="333333"/>
                </a:solidFill>
                <a:effectLst/>
                <a:latin typeface="Roboto" panose="02000000000000000000" pitchFamily="2" charset="0"/>
              </a:rPr>
              <a:t> διαφήμιση.</a:t>
            </a:r>
          </a:p>
          <a:p>
            <a:pPr algn="l" fontAlgn="base"/>
            <a:r>
              <a:rPr lang="el-GR" sz="1800" b="0" i="0" dirty="0">
                <a:solidFill>
                  <a:srgbClr val="333333"/>
                </a:solidFill>
                <a:effectLst/>
                <a:latin typeface="Roboto" panose="02000000000000000000" pitchFamily="2" charset="0"/>
              </a:rPr>
              <a:t>Η διαδικασία της στόχευσης πραγματοποιείται από εξελιγμένους αλγορίθμους και υπολογιστικά συστήματα, κάτι που καθιστά τις διαφημίσεις αυτές πολύ πιο </a:t>
            </a:r>
            <a:r>
              <a:rPr lang="el-GR" sz="1800" b="1" i="0" dirty="0">
                <a:solidFill>
                  <a:srgbClr val="333333"/>
                </a:solidFill>
                <a:effectLst/>
                <a:latin typeface="Roboto" panose="02000000000000000000" pitchFamily="2" charset="0"/>
              </a:rPr>
              <a:t>αποτελεσματικές </a:t>
            </a:r>
            <a:r>
              <a:rPr lang="el-GR" sz="1800" b="0" i="0" dirty="0">
                <a:solidFill>
                  <a:srgbClr val="333333"/>
                </a:solidFill>
                <a:effectLst/>
                <a:latin typeface="Roboto" panose="02000000000000000000" pitchFamily="2" charset="0"/>
              </a:rPr>
              <a:t>και </a:t>
            </a:r>
            <a:r>
              <a:rPr lang="el-GR" sz="1800" b="1" i="0" dirty="0">
                <a:solidFill>
                  <a:srgbClr val="333333"/>
                </a:solidFill>
                <a:effectLst/>
                <a:latin typeface="Roboto" panose="02000000000000000000" pitchFamily="2" charset="0"/>
              </a:rPr>
              <a:t>προσωποποιημένες!</a:t>
            </a:r>
            <a:endParaRPr lang="el-GR" sz="1800" b="0" i="0" dirty="0">
              <a:solidFill>
                <a:srgbClr val="333333"/>
              </a:solidFill>
              <a:effectLst/>
              <a:latin typeface="Roboto" panose="02000000000000000000" pitchFamily="2" charset="0"/>
            </a:endParaRPr>
          </a:p>
          <a:p>
            <a:pPr algn="l" fontAlgn="base"/>
            <a:r>
              <a:rPr lang="el-GR" sz="1800" b="0" i="0" dirty="0">
                <a:solidFill>
                  <a:srgbClr val="333333"/>
                </a:solidFill>
                <a:effectLst/>
                <a:latin typeface="Roboto" panose="02000000000000000000" pitchFamily="2" charset="0"/>
              </a:rPr>
              <a:t>Με αυτόν τον τρόπο, επιτυγχάνονται δύο πολύ σημαντικές νίκες: α) η </a:t>
            </a:r>
            <a:r>
              <a:rPr lang="el-GR" sz="1800" b="1" i="0" dirty="0">
                <a:solidFill>
                  <a:srgbClr val="333333"/>
                </a:solidFill>
                <a:effectLst/>
                <a:latin typeface="Roboto" panose="02000000000000000000" pitchFamily="2" charset="0"/>
              </a:rPr>
              <a:t>βελτιστοποίηση του κόστους</a:t>
            </a:r>
            <a:r>
              <a:rPr lang="el-GR" sz="1800" b="0" i="0" dirty="0">
                <a:solidFill>
                  <a:srgbClr val="333333"/>
                </a:solidFill>
                <a:effectLst/>
                <a:latin typeface="Roboto" panose="02000000000000000000" pitchFamily="2" charset="0"/>
              </a:rPr>
              <a:t>, καθώς οι αλγόριθμοι και τα υπολογιστικά συστήματα λαμβάνουν χιλιάδες παραμέτρους υπόψη ως προς το πού και πότε θα εμφανίσουν μια διαφήμιση (μεγαλύτερη αποτελεσματικότητα = μεγαλύτερη κερδοφορία) και β) η </a:t>
            </a:r>
            <a:r>
              <a:rPr lang="el-GR" sz="1800" b="1" i="0" dirty="0">
                <a:solidFill>
                  <a:srgbClr val="333333"/>
                </a:solidFill>
                <a:effectLst/>
                <a:latin typeface="Roboto" panose="02000000000000000000" pitchFamily="2" charset="0"/>
              </a:rPr>
              <a:t>μείωση του χρόνου</a:t>
            </a:r>
            <a:r>
              <a:rPr lang="el-GR" sz="1800" b="0" i="0" dirty="0">
                <a:solidFill>
                  <a:srgbClr val="333333"/>
                </a:solidFill>
                <a:effectLst/>
                <a:latin typeface="Roboto" panose="02000000000000000000" pitchFamily="2" charset="0"/>
              </a:rPr>
              <a:t> που απαιτείται από έναν άνθρωπο για να δημιουργήσει, από το μηδέν, μια διαφημιστική καμπάνια και να τη βγάλει στον αέρα.</a:t>
            </a:r>
          </a:p>
          <a:p>
            <a:pPr marL="0" marR="0" lvl="0" indent="0" algn="l" defTabSz="914400" rtl="0" eaLnBrk="1" fontAlgn="auto" latinLnBrk="0" hangingPunct="1">
              <a:lnSpc>
                <a:spcPct val="107000"/>
              </a:lnSpc>
              <a:spcBef>
                <a:spcPts val="0"/>
              </a:spcBef>
              <a:spcAft>
                <a:spcPts val="1275"/>
              </a:spcAft>
              <a:buClrTx/>
              <a:buSzTx/>
              <a:buFontTx/>
              <a:buNone/>
              <a:tabLst/>
              <a:defRPr/>
            </a:pPr>
            <a:endParaRPr lang="el-GR" sz="1800" b="0" i="0" dirty="0">
              <a:solidFill>
                <a:srgbClr val="24292F"/>
              </a:solidFill>
              <a:effectLst/>
              <a:latin typeface="-apple-system"/>
            </a:endParaRPr>
          </a:p>
          <a:p>
            <a:pPr>
              <a:lnSpc>
                <a:spcPct val="107000"/>
              </a:lnSpc>
              <a:spcAft>
                <a:spcPts val="1275"/>
              </a:spcAft>
            </a:pP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6</a:t>
            </a:fld>
            <a:endParaRPr lang="el-GR"/>
          </a:p>
        </p:txBody>
      </p:sp>
    </p:spTree>
    <p:extLst>
      <p:ext uri="{BB962C8B-B14F-4D97-AF65-F5344CB8AC3E}">
        <p14:creationId xmlns:p14="http://schemas.microsoft.com/office/powerpoint/2010/main" val="2434173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ctr"/>
            <a:r>
              <a:rPr lang="el-GR" sz="1200" b="1" dirty="0">
                <a:solidFill>
                  <a:srgbClr val="592B82"/>
                </a:solidFill>
                <a:latin typeface="Roboto" panose="02000000000000000000" pitchFamily="2" charset="0"/>
              </a:rPr>
              <a:t>Δίνεται η δ</a:t>
            </a:r>
            <a:r>
              <a:rPr lang="en-US" sz="1200" b="1" dirty="0" err="1">
                <a:solidFill>
                  <a:srgbClr val="592B82"/>
                </a:solidFill>
                <a:latin typeface="Roboto" panose="02000000000000000000" pitchFamily="2" charset="0"/>
              </a:rPr>
              <a:t>υν</a:t>
            </a:r>
            <a:r>
              <a:rPr lang="en-US" sz="1200" b="1" dirty="0">
                <a:solidFill>
                  <a:srgbClr val="592B82"/>
                </a:solidFill>
                <a:latin typeface="Roboto" panose="02000000000000000000" pitchFamily="2" charset="0"/>
              </a:rPr>
              <a:t>ατότητα μαζικής αποστολής newsletters με αποστολέα τον Χρυσό Οδηγό σε συγκεκριμένη βάση πελατών XO</a:t>
            </a:r>
            <a:r>
              <a:rPr lang="el-GR" sz="1200" b="1" dirty="0">
                <a:solidFill>
                  <a:srgbClr val="592B82"/>
                </a:solidFill>
                <a:latin typeface="Roboto" panose="02000000000000000000" pitchFamily="2" charset="0"/>
              </a:rPr>
              <a:t>.</a:t>
            </a:r>
          </a:p>
          <a:p>
            <a:pPr algn="ctr" fontAlgn="base"/>
            <a:r>
              <a:rPr lang="en-US" sz="1200" b="1" dirty="0">
                <a:solidFill>
                  <a:srgbClr val="592B82"/>
                </a:solidFill>
                <a:latin typeface="Roboto" panose="02000000000000000000" pitchFamily="2" charset="0"/>
              </a:rPr>
              <a:t>A</a:t>
            </a:r>
            <a:r>
              <a:rPr lang="el-GR" sz="1200" b="1" dirty="0">
                <a:solidFill>
                  <a:srgbClr val="592B82"/>
                </a:solidFill>
                <a:latin typeface="Roboto" panose="02000000000000000000" pitchFamily="2" charset="0"/>
              </a:rPr>
              <a:t>φορά καθαρά Β2Β κοινό και προσφέρει αποκλειστικές προσφορές, εκπτώσεις και ενημέρωση από επαγγελματίες σε επαγγελματίες</a:t>
            </a:r>
            <a:r>
              <a:rPr lang="en-US" sz="1200" b="1" dirty="0">
                <a:solidFill>
                  <a:srgbClr val="592B82"/>
                </a:solidFill>
                <a:latin typeface="Roboto" panose="02000000000000000000" pitchFamily="2" charset="0"/>
              </a:rPr>
              <a:t>!</a:t>
            </a:r>
            <a:endParaRPr lang="el-GR" sz="1200" b="1" dirty="0">
              <a:solidFill>
                <a:srgbClr val="592B82"/>
              </a:solidFill>
              <a:latin typeface="Roboto" panose="02000000000000000000" pitchFamily="2" charset="0"/>
            </a:endParaRPr>
          </a:p>
          <a:p>
            <a:pPr algn="ctr" fontAlgn="base"/>
            <a:endParaRPr lang="el-GR" sz="1200" b="1" dirty="0">
              <a:solidFill>
                <a:srgbClr val="592B82"/>
              </a:solidFill>
              <a:latin typeface="Roboto" panose="02000000000000000000" pitchFamily="2" charset="0"/>
            </a:endParaRPr>
          </a:p>
          <a:p>
            <a:pPr algn="ctr" fontAlgn="base"/>
            <a:r>
              <a:rPr lang="el-GR" sz="1100" b="1" dirty="0">
                <a:solidFill>
                  <a:srgbClr val="592B82"/>
                </a:solidFill>
                <a:latin typeface="Roboto" panose="02000000000000000000" pitchFamily="2" charset="0"/>
              </a:rPr>
              <a:t>*Η λίστα των επαγγελματιών που διαθέτουμε είναι συμμορφωμένη με τους κανόνες του </a:t>
            </a:r>
            <a:r>
              <a:rPr lang="en-US" sz="1100" b="1" dirty="0">
                <a:solidFill>
                  <a:srgbClr val="592B82"/>
                </a:solidFill>
                <a:latin typeface="Roboto" panose="02000000000000000000" pitchFamily="2" charset="0"/>
              </a:rPr>
              <a:t>G.D.P.R</a:t>
            </a:r>
            <a:r>
              <a:rPr lang="en-US" sz="1200" b="1" dirty="0">
                <a:solidFill>
                  <a:srgbClr val="592B82"/>
                </a:solidFill>
                <a:latin typeface="Roboto" panose="02000000000000000000" pitchFamily="2" charset="0"/>
              </a:rPr>
              <a:t>.</a:t>
            </a:r>
            <a:endParaRPr lang="el-GR" sz="1200" b="1" dirty="0">
              <a:solidFill>
                <a:srgbClr val="592B82"/>
              </a:solidFill>
              <a:latin typeface="Roboto" panose="02000000000000000000" pitchFamily="2" charset="0"/>
            </a:endParaRPr>
          </a:p>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7</a:t>
            </a:fld>
            <a:endParaRPr lang="el-GR"/>
          </a:p>
        </p:txBody>
      </p:sp>
    </p:spTree>
    <p:extLst>
      <p:ext uri="{BB962C8B-B14F-4D97-AF65-F5344CB8AC3E}">
        <p14:creationId xmlns:p14="http://schemas.microsoft.com/office/powerpoint/2010/main" val="3067900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8</a:t>
            </a:fld>
            <a:endParaRPr lang="el-GR"/>
          </a:p>
        </p:txBody>
      </p:sp>
    </p:spTree>
    <p:extLst>
      <p:ext uri="{BB962C8B-B14F-4D97-AF65-F5344CB8AC3E}">
        <p14:creationId xmlns:p14="http://schemas.microsoft.com/office/powerpoint/2010/main" val="104843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ctr" fontAlgn="base"/>
            <a:r>
              <a:rPr lang="el-GR" sz="1200" b="1" u="sng" dirty="0">
                <a:solidFill>
                  <a:srgbClr val="592B82"/>
                </a:solidFill>
                <a:latin typeface="Open Sans" panose="020B0606030504020204" pitchFamily="34" charset="0"/>
                <a:ea typeface="Open Sans" panose="020B0606030504020204" pitchFamily="34" charset="0"/>
                <a:cs typeface="Open Sans" panose="020B0606030504020204" pitchFamily="34" charset="0"/>
              </a:rPr>
              <a:t>Γιατί να επιλέξεις εμάς για τη ψηφιακή προβολή;</a:t>
            </a:r>
            <a:endParaRPr lang="en-US" sz="1200" b="1" u="sng" dirty="0">
              <a:solidFill>
                <a:srgbClr val="592B82"/>
              </a:solidFill>
              <a:latin typeface="Open Sans" panose="020B0606030504020204" pitchFamily="34" charset="0"/>
              <a:ea typeface="Open Sans" panose="020B0606030504020204" pitchFamily="34" charset="0"/>
              <a:cs typeface="Open Sans" panose="020B0606030504020204" pitchFamily="34" charset="0"/>
            </a:endParaRPr>
          </a:p>
          <a:p>
            <a:pPr indent="-285750" fontAlgn="base">
              <a:buFont typeface="Wingdings" panose="05000000000000000000" pitchFamily="2" charset="2"/>
              <a:buChar char="§"/>
            </a:pPr>
            <a:endParaRPr lang="el-GR" sz="1200" b="1" u="sng" dirty="0">
              <a:solidFill>
                <a:srgbClr val="592B82"/>
              </a:solidFill>
              <a:latin typeface="Open Sans" panose="020B0606030504020204" pitchFamily="34" charset="0"/>
              <a:ea typeface="Open Sans" panose="020B0606030504020204" pitchFamily="34" charset="0"/>
              <a:cs typeface="Open Sans" panose="020B0606030504020204" pitchFamily="34" charset="0"/>
            </a:endParaRPr>
          </a:p>
          <a:p>
            <a:pPr indent="-285750" fontAlgn="base">
              <a:buFont typeface="Wingdings" panose="05000000000000000000" pitchFamily="2" charset="2"/>
              <a:buChar char="§"/>
            </a:pPr>
            <a:r>
              <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Το πιο έγκυρο , αξιόπιστο, και έμπειρο </a:t>
            </a:r>
            <a:r>
              <a:rPr lang="en-US"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directory</a:t>
            </a:r>
            <a:r>
              <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 με 52 χρόνια παρουσίας</a:t>
            </a:r>
          </a:p>
          <a:p>
            <a:pPr indent="-285750" fontAlgn="base">
              <a:buFont typeface="Wingdings" panose="05000000000000000000" pitchFamily="2" charset="2"/>
              <a:buChar char="§"/>
            </a:pPr>
            <a:endPar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endParaRPr>
          </a:p>
          <a:p>
            <a:pPr indent="-285750" fontAlgn="base">
              <a:buFont typeface="Wingdings" panose="05000000000000000000" pitchFamily="2" charset="2"/>
              <a:buChar char="§"/>
            </a:pPr>
            <a:r>
              <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24/7 </a:t>
            </a:r>
            <a:r>
              <a:rPr lang="en-US"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live </a:t>
            </a:r>
            <a:r>
              <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η προβολή σου χωρίς χρεώσεις ανά </a:t>
            </a:r>
            <a:r>
              <a:rPr lang="en-US"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click</a:t>
            </a:r>
            <a:endPar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endParaRPr>
          </a:p>
          <a:p>
            <a:pPr indent="-285750" fontAlgn="base">
              <a:buFont typeface="Wingdings" panose="05000000000000000000" pitchFamily="2" charset="2"/>
              <a:buChar char="§"/>
            </a:pPr>
            <a:endPar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endParaRPr>
          </a:p>
          <a:p>
            <a:pPr indent="-285750" fontAlgn="base">
              <a:buFont typeface="Wingdings" panose="05000000000000000000" pitchFamily="2" charset="2"/>
              <a:buChar char="§"/>
            </a:pPr>
            <a:r>
              <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1040 επαγγελματικές κατηγορίες </a:t>
            </a:r>
          </a:p>
          <a:p>
            <a:pPr indent="-285750" fontAlgn="base">
              <a:buFont typeface="Wingdings" panose="05000000000000000000" pitchFamily="2" charset="2"/>
              <a:buChar char="§"/>
            </a:pPr>
            <a:endPar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endParaRPr>
          </a:p>
          <a:p>
            <a:pPr indent="-285750" fontAlgn="base">
              <a:buFont typeface="Wingdings" panose="05000000000000000000" pitchFamily="2" charset="2"/>
              <a:buChar char="§"/>
            </a:pPr>
            <a:r>
              <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Δυνατότητα γεωγραφικής στόχευσης</a:t>
            </a:r>
          </a:p>
          <a:p>
            <a:pPr indent="-285750" fontAlgn="base">
              <a:buFont typeface="Wingdings" panose="05000000000000000000" pitchFamily="2" charset="2"/>
              <a:buChar char="§"/>
            </a:pPr>
            <a:endPar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endParaRPr>
          </a:p>
          <a:p>
            <a:pPr indent="-285750" fontAlgn="base">
              <a:buFont typeface="Wingdings" panose="05000000000000000000" pitchFamily="2" charset="2"/>
              <a:buChar char="§"/>
            </a:pPr>
            <a:r>
              <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Αξιόπιστο και ισχυρό </a:t>
            </a:r>
            <a:r>
              <a:rPr lang="en-US"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backlink</a:t>
            </a:r>
            <a:endPar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endParaRPr>
          </a:p>
          <a:p>
            <a:pPr indent="-285750" fontAlgn="base">
              <a:buFont typeface="Wingdings" panose="05000000000000000000" pitchFamily="2" charset="2"/>
              <a:buChar char="§"/>
            </a:pPr>
            <a:endPar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endParaRPr>
          </a:p>
          <a:p>
            <a:pPr indent="-285750" fontAlgn="base">
              <a:buFont typeface="Wingdings" panose="05000000000000000000" pitchFamily="2" charset="2"/>
              <a:buChar char="§"/>
            </a:pPr>
            <a:r>
              <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Προσωπικός Σύμβουλος διαφήμισης που σας εκπαιδεύει και σας ενημερώνει για την </a:t>
            </a:r>
            <a:r>
              <a:rPr lang="en-US"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digital </a:t>
            </a:r>
            <a:r>
              <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αγορά και τις ευκαιρίες που υπάρχουν για την δική σας επιχείρηση</a:t>
            </a:r>
          </a:p>
          <a:p>
            <a:pPr indent="-285750" fontAlgn="base">
              <a:buFont typeface="Wingdings" panose="05000000000000000000" pitchFamily="2" charset="2"/>
              <a:buChar char="§"/>
            </a:pPr>
            <a:endPar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endParaRPr>
          </a:p>
          <a:p>
            <a:pPr indent="-285750" fontAlgn="base">
              <a:buFont typeface="Wingdings" panose="05000000000000000000" pitchFamily="2" charset="2"/>
              <a:buChar char="§"/>
            </a:pPr>
            <a:r>
              <a:rPr lang="en-US"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Customer Care Team </a:t>
            </a:r>
            <a:r>
              <a:rPr lang="el-GR" sz="1200" b="1" dirty="0">
                <a:solidFill>
                  <a:srgbClr val="592B82"/>
                </a:solidFill>
                <a:latin typeface="Open Sans" panose="020B0606030504020204" pitchFamily="34" charset="0"/>
                <a:ea typeface="Open Sans" panose="020B0606030504020204" pitchFamily="34" charset="0"/>
                <a:cs typeface="Open Sans" panose="020B0606030504020204" pitchFamily="34" charset="0"/>
              </a:rPr>
              <a:t>- όλο το χρόνο συζητάει μαζί σας την εξέλιξη της προβολής σας</a:t>
            </a:r>
          </a:p>
          <a:p>
            <a:endParaRPr lang="el-GR" dirty="0"/>
          </a:p>
        </p:txBody>
      </p:sp>
      <p:sp>
        <p:nvSpPr>
          <p:cNvPr id="4" name="Θέση αριθμού διαφάνειας 3"/>
          <p:cNvSpPr>
            <a:spLocks noGrp="1"/>
          </p:cNvSpPr>
          <p:nvPr>
            <p:ph type="sldNum" sz="quarter" idx="5"/>
          </p:nvPr>
        </p:nvSpPr>
        <p:spPr/>
        <p:txBody>
          <a:bodyPr/>
          <a:lstStyle/>
          <a:p>
            <a:fld id="{106EDF44-E022-4A73-BFB2-240960515519}" type="slidenum">
              <a:rPr lang="el-GR" smtClean="0"/>
              <a:t>9</a:t>
            </a:fld>
            <a:endParaRPr lang="el-GR"/>
          </a:p>
        </p:txBody>
      </p:sp>
    </p:spTree>
    <p:extLst>
      <p:ext uri="{BB962C8B-B14F-4D97-AF65-F5344CB8AC3E}">
        <p14:creationId xmlns:p14="http://schemas.microsoft.com/office/powerpoint/2010/main" val="208088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E6DD4D-0B46-4321-93C9-68BA5B2826E5}"/>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22B083C8-E360-4946-838C-FE67859B8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33355FB4-CB80-4F23-8AF1-2EA29D871A43}"/>
              </a:ext>
            </a:extLst>
          </p:cNvPr>
          <p:cNvSpPr>
            <a:spLocks noGrp="1"/>
          </p:cNvSpPr>
          <p:nvPr>
            <p:ph type="dt" sz="half" idx="10"/>
          </p:nvPr>
        </p:nvSpPr>
        <p:spPr/>
        <p:txBody>
          <a:bodyPr/>
          <a:lstStyle/>
          <a:p>
            <a:fld id="{8FCF9D7E-E14E-4485-8900-C067E6AB7B56}" type="datetimeFigureOut">
              <a:rPr lang="el-GR" smtClean="0"/>
              <a:t>12/07/2023</a:t>
            </a:fld>
            <a:endParaRPr lang="el-GR"/>
          </a:p>
        </p:txBody>
      </p:sp>
      <p:sp>
        <p:nvSpPr>
          <p:cNvPr id="5" name="Θέση υποσέλιδου 4">
            <a:extLst>
              <a:ext uri="{FF2B5EF4-FFF2-40B4-BE49-F238E27FC236}">
                <a16:creationId xmlns:a16="http://schemas.microsoft.com/office/drawing/2014/main" id="{9908C215-AB2A-4C9F-9CBB-8DCC225133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CAD531C-8543-46F0-AF02-10AC058EA66A}"/>
              </a:ext>
            </a:extLst>
          </p:cNvPr>
          <p:cNvSpPr>
            <a:spLocks noGrp="1"/>
          </p:cNvSpPr>
          <p:nvPr>
            <p:ph type="sldNum" sz="quarter" idx="12"/>
          </p:nvPr>
        </p:nvSpPr>
        <p:spPr/>
        <p:txBody>
          <a:bodyPr/>
          <a:lstStyle/>
          <a:p>
            <a:fld id="{7B92B14A-24B6-4F51-837E-082C3370CE92}" type="slidenum">
              <a:rPr lang="el-GR" smtClean="0"/>
              <a:t>‹#›</a:t>
            </a:fld>
            <a:endParaRPr lang="el-GR"/>
          </a:p>
        </p:txBody>
      </p:sp>
    </p:spTree>
    <p:extLst>
      <p:ext uri="{BB962C8B-B14F-4D97-AF65-F5344CB8AC3E}">
        <p14:creationId xmlns:p14="http://schemas.microsoft.com/office/powerpoint/2010/main" val="3826332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3BAABE-F55C-45AB-8850-C4320B2D38A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D6BA73F-98E2-44FF-B6FC-469B2801BDB5}"/>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4DABE822-06D6-402C-BD50-022D76DDF1F4}"/>
              </a:ext>
            </a:extLst>
          </p:cNvPr>
          <p:cNvSpPr>
            <a:spLocks noGrp="1"/>
          </p:cNvSpPr>
          <p:nvPr>
            <p:ph type="dt" sz="half" idx="10"/>
          </p:nvPr>
        </p:nvSpPr>
        <p:spPr/>
        <p:txBody>
          <a:bodyPr/>
          <a:lstStyle/>
          <a:p>
            <a:fld id="{8FCF9D7E-E14E-4485-8900-C067E6AB7B56}" type="datetimeFigureOut">
              <a:rPr lang="el-GR" smtClean="0"/>
              <a:t>12/07/2023</a:t>
            </a:fld>
            <a:endParaRPr lang="el-GR"/>
          </a:p>
        </p:txBody>
      </p:sp>
      <p:sp>
        <p:nvSpPr>
          <p:cNvPr id="5" name="Θέση υποσέλιδου 4">
            <a:extLst>
              <a:ext uri="{FF2B5EF4-FFF2-40B4-BE49-F238E27FC236}">
                <a16:creationId xmlns:a16="http://schemas.microsoft.com/office/drawing/2014/main" id="{8786DDC1-57FF-4276-93CF-7905AFB8985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AAF6014-7305-4D7E-8EE9-658A3E08838A}"/>
              </a:ext>
            </a:extLst>
          </p:cNvPr>
          <p:cNvSpPr>
            <a:spLocks noGrp="1"/>
          </p:cNvSpPr>
          <p:nvPr>
            <p:ph type="sldNum" sz="quarter" idx="12"/>
          </p:nvPr>
        </p:nvSpPr>
        <p:spPr/>
        <p:txBody>
          <a:bodyPr/>
          <a:lstStyle/>
          <a:p>
            <a:fld id="{7B92B14A-24B6-4F51-837E-082C3370CE92}" type="slidenum">
              <a:rPr lang="el-GR" smtClean="0"/>
              <a:t>‹#›</a:t>
            </a:fld>
            <a:endParaRPr lang="el-GR"/>
          </a:p>
        </p:txBody>
      </p:sp>
    </p:spTree>
    <p:extLst>
      <p:ext uri="{BB962C8B-B14F-4D97-AF65-F5344CB8AC3E}">
        <p14:creationId xmlns:p14="http://schemas.microsoft.com/office/powerpoint/2010/main" val="411131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450C619-FAC7-4EEB-BFC7-5F4FAD2A1AB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F96337F-900E-4A23-A424-9F47D91C3DDA}"/>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F34EF391-F6D6-446B-9CC5-F30563C3D755}"/>
              </a:ext>
            </a:extLst>
          </p:cNvPr>
          <p:cNvSpPr>
            <a:spLocks noGrp="1"/>
          </p:cNvSpPr>
          <p:nvPr>
            <p:ph type="dt" sz="half" idx="10"/>
          </p:nvPr>
        </p:nvSpPr>
        <p:spPr/>
        <p:txBody>
          <a:bodyPr/>
          <a:lstStyle/>
          <a:p>
            <a:fld id="{8FCF9D7E-E14E-4485-8900-C067E6AB7B56}" type="datetimeFigureOut">
              <a:rPr lang="el-GR" smtClean="0"/>
              <a:t>12/07/2023</a:t>
            </a:fld>
            <a:endParaRPr lang="el-GR"/>
          </a:p>
        </p:txBody>
      </p:sp>
      <p:sp>
        <p:nvSpPr>
          <p:cNvPr id="5" name="Θέση υποσέλιδου 4">
            <a:extLst>
              <a:ext uri="{FF2B5EF4-FFF2-40B4-BE49-F238E27FC236}">
                <a16:creationId xmlns:a16="http://schemas.microsoft.com/office/drawing/2014/main" id="{A14B0775-5FFD-44F1-872C-74534AA3A08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6499F2B-1515-4033-BA18-EEB0F96079E9}"/>
              </a:ext>
            </a:extLst>
          </p:cNvPr>
          <p:cNvSpPr>
            <a:spLocks noGrp="1"/>
          </p:cNvSpPr>
          <p:nvPr>
            <p:ph type="sldNum" sz="quarter" idx="12"/>
          </p:nvPr>
        </p:nvSpPr>
        <p:spPr/>
        <p:txBody>
          <a:bodyPr/>
          <a:lstStyle/>
          <a:p>
            <a:fld id="{7B92B14A-24B6-4F51-837E-082C3370CE92}" type="slidenum">
              <a:rPr lang="el-GR" smtClean="0"/>
              <a:t>‹#›</a:t>
            </a:fld>
            <a:endParaRPr lang="el-GR"/>
          </a:p>
        </p:txBody>
      </p:sp>
    </p:spTree>
    <p:extLst>
      <p:ext uri="{BB962C8B-B14F-4D97-AF65-F5344CB8AC3E}">
        <p14:creationId xmlns:p14="http://schemas.microsoft.com/office/powerpoint/2010/main" val="382793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DDBEE5-E69C-46AA-9731-5511AA84315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5C40A3A-6012-4F97-8086-748909EFB3D8}"/>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909EB00D-0B64-4A75-8BAA-2B737831EDB4}"/>
              </a:ext>
            </a:extLst>
          </p:cNvPr>
          <p:cNvSpPr>
            <a:spLocks noGrp="1"/>
          </p:cNvSpPr>
          <p:nvPr>
            <p:ph type="dt" sz="half" idx="10"/>
          </p:nvPr>
        </p:nvSpPr>
        <p:spPr/>
        <p:txBody>
          <a:bodyPr/>
          <a:lstStyle/>
          <a:p>
            <a:fld id="{8FCF9D7E-E14E-4485-8900-C067E6AB7B56}" type="datetimeFigureOut">
              <a:rPr lang="el-GR" smtClean="0"/>
              <a:t>12/07/2023</a:t>
            </a:fld>
            <a:endParaRPr lang="el-GR"/>
          </a:p>
        </p:txBody>
      </p:sp>
      <p:sp>
        <p:nvSpPr>
          <p:cNvPr id="5" name="Θέση υποσέλιδου 4">
            <a:extLst>
              <a:ext uri="{FF2B5EF4-FFF2-40B4-BE49-F238E27FC236}">
                <a16:creationId xmlns:a16="http://schemas.microsoft.com/office/drawing/2014/main" id="{96B7C3AF-C97E-425A-BC86-ED63AEF1B1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EDD7581-F272-4383-9CB7-ECC0A9953A70}"/>
              </a:ext>
            </a:extLst>
          </p:cNvPr>
          <p:cNvSpPr>
            <a:spLocks noGrp="1"/>
          </p:cNvSpPr>
          <p:nvPr>
            <p:ph type="sldNum" sz="quarter" idx="12"/>
          </p:nvPr>
        </p:nvSpPr>
        <p:spPr/>
        <p:txBody>
          <a:bodyPr/>
          <a:lstStyle/>
          <a:p>
            <a:fld id="{7B92B14A-24B6-4F51-837E-082C3370CE92}" type="slidenum">
              <a:rPr lang="el-GR" smtClean="0"/>
              <a:t>‹#›</a:t>
            </a:fld>
            <a:endParaRPr lang="el-GR"/>
          </a:p>
        </p:txBody>
      </p:sp>
    </p:spTree>
    <p:extLst>
      <p:ext uri="{BB962C8B-B14F-4D97-AF65-F5344CB8AC3E}">
        <p14:creationId xmlns:p14="http://schemas.microsoft.com/office/powerpoint/2010/main" val="3650544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A1814D-CAB8-4479-A36D-DA18881D4BB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DA12FED-2497-446D-95CF-D854E34C6E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B194879C-CD69-46DC-AE7B-67766ADD00F3}"/>
              </a:ext>
            </a:extLst>
          </p:cNvPr>
          <p:cNvSpPr>
            <a:spLocks noGrp="1"/>
          </p:cNvSpPr>
          <p:nvPr>
            <p:ph type="dt" sz="half" idx="10"/>
          </p:nvPr>
        </p:nvSpPr>
        <p:spPr/>
        <p:txBody>
          <a:bodyPr/>
          <a:lstStyle/>
          <a:p>
            <a:fld id="{8FCF9D7E-E14E-4485-8900-C067E6AB7B56}" type="datetimeFigureOut">
              <a:rPr lang="el-GR" smtClean="0"/>
              <a:t>12/07/2023</a:t>
            </a:fld>
            <a:endParaRPr lang="el-GR"/>
          </a:p>
        </p:txBody>
      </p:sp>
      <p:sp>
        <p:nvSpPr>
          <p:cNvPr id="5" name="Θέση υποσέλιδου 4">
            <a:extLst>
              <a:ext uri="{FF2B5EF4-FFF2-40B4-BE49-F238E27FC236}">
                <a16:creationId xmlns:a16="http://schemas.microsoft.com/office/drawing/2014/main" id="{3CDCC748-90B9-43C1-B029-10A18FC4EA6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011DFAD-4DE9-422B-8D96-01A3776BA1EE}"/>
              </a:ext>
            </a:extLst>
          </p:cNvPr>
          <p:cNvSpPr>
            <a:spLocks noGrp="1"/>
          </p:cNvSpPr>
          <p:nvPr>
            <p:ph type="sldNum" sz="quarter" idx="12"/>
          </p:nvPr>
        </p:nvSpPr>
        <p:spPr/>
        <p:txBody>
          <a:bodyPr/>
          <a:lstStyle/>
          <a:p>
            <a:fld id="{7B92B14A-24B6-4F51-837E-082C3370CE92}" type="slidenum">
              <a:rPr lang="el-GR" smtClean="0"/>
              <a:t>‹#›</a:t>
            </a:fld>
            <a:endParaRPr lang="el-GR"/>
          </a:p>
        </p:txBody>
      </p:sp>
    </p:spTree>
    <p:extLst>
      <p:ext uri="{BB962C8B-B14F-4D97-AF65-F5344CB8AC3E}">
        <p14:creationId xmlns:p14="http://schemas.microsoft.com/office/powerpoint/2010/main" val="2222316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20EED5-5E84-421F-B4C8-73EF3B26DE2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4221C0B-DA54-4901-9721-67B06A627BB0}"/>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95C0326C-4E2F-4017-8D2B-59AB670EFFD6}"/>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0B057431-A128-4C1B-BAFC-48D9B5157DCD}"/>
              </a:ext>
            </a:extLst>
          </p:cNvPr>
          <p:cNvSpPr>
            <a:spLocks noGrp="1"/>
          </p:cNvSpPr>
          <p:nvPr>
            <p:ph type="dt" sz="half" idx="10"/>
          </p:nvPr>
        </p:nvSpPr>
        <p:spPr/>
        <p:txBody>
          <a:bodyPr/>
          <a:lstStyle/>
          <a:p>
            <a:fld id="{8FCF9D7E-E14E-4485-8900-C067E6AB7B56}" type="datetimeFigureOut">
              <a:rPr lang="el-GR" smtClean="0"/>
              <a:t>12/07/2023</a:t>
            </a:fld>
            <a:endParaRPr lang="el-GR"/>
          </a:p>
        </p:txBody>
      </p:sp>
      <p:sp>
        <p:nvSpPr>
          <p:cNvPr id="6" name="Θέση υποσέλιδου 5">
            <a:extLst>
              <a:ext uri="{FF2B5EF4-FFF2-40B4-BE49-F238E27FC236}">
                <a16:creationId xmlns:a16="http://schemas.microsoft.com/office/drawing/2014/main" id="{DFD094CF-9778-44E6-ABD5-BDAFB7CAE11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840556D-00EB-40D7-B840-2FB490D850C3}"/>
              </a:ext>
            </a:extLst>
          </p:cNvPr>
          <p:cNvSpPr>
            <a:spLocks noGrp="1"/>
          </p:cNvSpPr>
          <p:nvPr>
            <p:ph type="sldNum" sz="quarter" idx="12"/>
          </p:nvPr>
        </p:nvSpPr>
        <p:spPr/>
        <p:txBody>
          <a:bodyPr/>
          <a:lstStyle/>
          <a:p>
            <a:fld id="{7B92B14A-24B6-4F51-837E-082C3370CE92}" type="slidenum">
              <a:rPr lang="el-GR" smtClean="0"/>
              <a:t>‹#›</a:t>
            </a:fld>
            <a:endParaRPr lang="el-GR"/>
          </a:p>
        </p:txBody>
      </p:sp>
    </p:spTree>
    <p:extLst>
      <p:ext uri="{BB962C8B-B14F-4D97-AF65-F5344CB8AC3E}">
        <p14:creationId xmlns:p14="http://schemas.microsoft.com/office/powerpoint/2010/main" val="548145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0494D8-4F5E-4FAF-9335-6C8A8A9CC43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A911F06-0B25-492E-81BD-AF1656C0B9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9F0D809F-E1F6-4648-BAF3-A6324D15C53E}"/>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946F9628-F0C8-44C9-8E0A-5FB9F0578B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0DEE68FE-061F-4D96-818C-6A3C48CFF1D0}"/>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29827518-7D1D-45C6-9B73-43B1D4CE73C4}"/>
              </a:ext>
            </a:extLst>
          </p:cNvPr>
          <p:cNvSpPr>
            <a:spLocks noGrp="1"/>
          </p:cNvSpPr>
          <p:nvPr>
            <p:ph type="dt" sz="half" idx="10"/>
          </p:nvPr>
        </p:nvSpPr>
        <p:spPr/>
        <p:txBody>
          <a:bodyPr/>
          <a:lstStyle/>
          <a:p>
            <a:fld id="{8FCF9D7E-E14E-4485-8900-C067E6AB7B56}" type="datetimeFigureOut">
              <a:rPr lang="el-GR" smtClean="0"/>
              <a:t>12/07/2023</a:t>
            </a:fld>
            <a:endParaRPr lang="el-GR"/>
          </a:p>
        </p:txBody>
      </p:sp>
      <p:sp>
        <p:nvSpPr>
          <p:cNvPr id="8" name="Θέση υποσέλιδου 7">
            <a:extLst>
              <a:ext uri="{FF2B5EF4-FFF2-40B4-BE49-F238E27FC236}">
                <a16:creationId xmlns:a16="http://schemas.microsoft.com/office/drawing/2014/main" id="{0C4C541E-DB22-42FE-8A0B-C2B93233E0BC}"/>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EDDD0172-6DD0-4DA1-AB00-D6E96FE1EE68}"/>
              </a:ext>
            </a:extLst>
          </p:cNvPr>
          <p:cNvSpPr>
            <a:spLocks noGrp="1"/>
          </p:cNvSpPr>
          <p:nvPr>
            <p:ph type="sldNum" sz="quarter" idx="12"/>
          </p:nvPr>
        </p:nvSpPr>
        <p:spPr/>
        <p:txBody>
          <a:bodyPr/>
          <a:lstStyle/>
          <a:p>
            <a:fld id="{7B92B14A-24B6-4F51-837E-082C3370CE92}" type="slidenum">
              <a:rPr lang="el-GR" smtClean="0"/>
              <a:t>‹#›</a:t>
            </a:fld>
            <a:endParaRPr lang="el-GR"/>
          </a:p>
        </p:txBody>
      </p:sp>
    </p:spTree>
    <p:extLst>
      <p:ext uri="{BB962C8B-B14F-4D97-AF65-F5344CB8AC3E}">
        <p14:creationId xmlns:p14="http://schemas.microsoft.com/office/powerpoint/2010/main" val="4269258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503721-AE54-4C35-88F0-F3990FD0577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AD54C474-1F52-4FD3-BE0A-A2460265FCFA}"/>
              </a:ext>
            </a:extLst>
          </p:cNvPr>
          <p:cNvSpPr>
            <a:spLocks noGrp="1"/>
          </p:cNvSpPr>
          <p:nvPr>
            <p:ph type="dt" sz="half" idx="10"/>
          </p:nvPr>
        </p:nvSpPr>
        <p:spPr/>
        <p:txBody>
          <a:bodyPr/>
          <a:lstStyle/>
          <a:p>
            <a:fld id="{8FCF9D7E-E14E-4485-8900-C067E6AB7B56}" type="datetimeFigureOut">
              <a:rPr lang="el-GR" smtClean="0"/>
              <a:t>12/07/2023</a:t>
            </a:fld>
            <a:endParaRPr lang="el-GR"/>
          </a:p>
        </p:txBody>
      </p:sp>
      <p:sp>
        <p:nvSpPr>
          <p:cNvPr id="4" name="Θέση υποσέλιδου 3">
            <a:extLst>
              <a:ext uri="{FF2B5EF4-FFF2-40B4-BE49-F238E27FC236}">
                <a16:creationId xmlns:a16="http://schemas.microsoft.com/office/drawing/2014/main" id="{4A79E979-6707-4DC6-A4D0-C728D57DBB7E}"/>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0484278E-AA42-474B-952D-CC71EB6B144C}"/>
              </a:ext>
            </a:extLst>
          </p:cNvPr>
          <p:cNvSpPr>
            <a:spLocks noGrp="1"/>
          </p:cNvSpPr>
          <p:nvPr>
            <p:ph type="sldNum" sz="quarter" idx="12"/>
          </p:nvPr>
        </p:nvSpPr>
        <p:spPr/>
        <p:txBody>
          <a:bodyPr/>
          <a:lstStyle/>
          <a:p>
            <a:fld id="{7B92B14A-24B6-4F51-837E-082C3370CE92}" type="slidenum">
              <a:rPr lang="el-GR" smtClean="0"/>
              <a:t>‹#›</a:t>
            </a:fld>
            <a:endParaRPr lang="el-GR"/>
          </a:p>
        </p:txBody>
      </p:sp>
    </p:spTree>
    <p:extLst>
      <p:ext uri="{BB962C8B-B14F-4D97-AF65-F5344CB8AC3E}">
        <p14:creationId xmlns:p14="http://schemas.microsoft.com/office/powerpoint/2010/main" val="1593839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023CAE5-6849-4143-B759-A969D08014D7}"/>
              </a:ext>
            </a:extLst>
          </p:cNvPr>
          <p:cNvSpPr>
            <a:spLocks noGrp="1"/>
          </p:cNvSpPr>
          <p:nvPr>
            <p:ph type="dt" sz="half" idx="10"/>
          </p:nvPr>
        </p:nvSpPr>
        <p:spPr/>
        <p:txBody>
          <a:bodyPr/>
          <a:lstStyle/>
          <a:p>
            <a:fld id="{8FCF9D7E-E14E-4485-8900-C067E6AB7B56}" type="datetimeFigureOut">
              <a:rPr lang="el-GR" smtClean="0"/>
              <a:t>12/07/2023</a:t>
            </a:fld>
            <a:endParaRPr lang="el-GR"/>
          </a:p>
        </p:txBody>
      </p:sp>
      <p:sp>
        <p:nvSpPr>
          <p:cNvPr id="3" name="Θέση υποσέλιδου 2">
            <a:extLst>
              <a:ext uri="{FF2B5EF4-FFF2-40B4-BE49-F238E27FC236}">
                <a16:creationId xmlns:a16="http://schemas.microsoft.com/office/drawing/2014/main" id="{4DAF4865-A90F-4938-A0D1-B13882F648DB}"/>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52B6BA3-D06C-454E-AA06-9FD19B1F63DC}"/>
              </a:ext>
            </a:extLst>
          </p:cNvPr>
          <p:cNvSpPr>
            <a:spLocks noGrp="1"/>
          </p:cNvSpPr>
          <p:nvPr>
            <p:ph type="sldNum" sz="quarter" idx="12"/>
          </p:nvPr>
        </p:nvSpPr>
        <p:spPr/>
        <p:txBody>
          <a:bodyPr/>
          <a:lstStyle/>
          <a:p>
            <a:fld id="{7B92B14A-24B6-4F51-837E-082C3370CE92}" type="slidenum">
              <a:rPr lang="el-GR" smtClean="0"/>
              <a:t>‹#›</a:t>
            </a:fld>
            <a:endParaRPr lang="el-GR"/>
          </a:p>
        </p:txBody>
      </p:sp>
    </p:spTree>
    <p:extLst>
      <p:ext uri="{BB962C8B-B14F-4D97-AF65-F5344CB8AC3E}">
        <p14:creationId xmlns:p14="http://schemas.microsoft.com/office/powerpoint/2010/main" val="885686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38B8C7-5946-4C0E-A6FC-057A9593A6B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7AC09F7-5D95-4211-8F1E-6867670D69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0051D3D5-52A2-4FF0-95EE-6888E021A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8E0CFD93-F65B-4071-8A2A-F7C4E9FFFD3C}"/>
              </a:ext>
            </a:extLst>
          </p:cNvPr>
          <p:cNvSpPr>
            <a:spLocks noGrp="1"/>
          </p:cNvSpPr>
          <p:nvPr>
            <p:ph type="dt" sz="half" idx="10"/>
          </p:nvPr>
        </p:nvSpPr>
        <p:spPr/>
        <p:txBody>
          <a:bodyPr/>
          <a:lstStyle/>
          <a:p>
            <a:fld id="{8FCF9D7E-E14E-4485-8900-C067E6AB7B56}" type="datetimeFigureOut">
              <a:rPr lang="el-GR" smtClean="0"/>
              <a:t>12/07/2023</a:t>
            </a:fld>
            <a:endParaRPr lang="el-GR"/>
          </a:p>
        </p:txBody>
      </p:sp>
      <p:sp>
        <p:nvSpPr>
          <p:cNvPr id="6" name="Θέση υποσέλιδου 5">
            <a:extLst>
              <a:ext uri="{FF2B5EF4-FFF2-40B4-BE49-F238E27FC236}">
                <a16:creationId xmlns:a16="http://schemas.microsoft.com/office/drawing/2014/main" id="{F30622BA-37A7-4F4C-8AA9-DA1DEBFCA3D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85809E5-0A32-40EC-AD92-6D15FB3D9E8D}"/>
              </a:ext>
            </a:extLst>
          </p:cNvPr>
          <p:cNvSpPr>
            <a:spLocks noGrp="1"/>
          </p:cNvSpPr>
          <p:nvPr>
            <p:ph type="sldNum" sz="quarter" idx="12"/>
          </p:nvPr>
        </p:nvSpPr>
        <p:spPr/>
        <p:txBody>
          <a:bodyPr/>
          <a:lstStyle/>
          <a:p>
            <a:fld id="{7B92B14A-24B6-4F51-837E-082C3370CE92}" type="slidenum">
              <a:rPr lang="el-GR" smtClean="0"/>
              <a:t>‹#›</a:t>
            </a:fld>
            <a:endParaRPr lang="el-GR"/>
          </a:p>
        </p:txBody>
      </p:sp>
    </p:spTree>
    <p:extLst>
      <p:ext uri="{BB962C8B-B14F-4D97-AF65-F5344CB8AC3E}">
        <p14:creationId xmlns:p14="http://schemas.microsoft.com/office/powerpoint/2010/main" val="943547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29B40F-3C70-4EBA-98FB-9DB0AC97C8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3DFBC6C4-2DA3-4378-9064-B71AC0E28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83374FF-F528-4737-91CB-C93D47464F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535A8777-8E7D-43EB-AE46-99BD47C79C3A}"/>
              </a:ext>
            </a:extLst>
          </p:cNvPr>
          <p:cNvSpPr>
            <a:spLocks noGrp="1"/>
          </p:cNvSpPr>
          <p:nvPr>
            <p:ph type="dt" sz="half" idx="10"/>
          </p:nvPr>
        </p:nvSpPr>
        <p:spPr/>
        <p:txBody>
          <a:bodyPr/>
          <a:lstStyle/>
          <a:p>
            <a:fld id="{8FCF9D7E-E14E-4485-8900-C067E6AB7B56}" type="datetimeFigureOut">
              <a:rPr lang="el-GR" smtClean="0"/>
              <a:t>12/07/2023</a:t>
            </a:fld>
            <a:endParaRPr lang="el-GR"/>
          </a:p>
        </p:txBody>
      </p:sp>
      <p:sp>
        <p:nvSpPr>
          <p:cNvPr id="6" name="Θέση υποσέλιδου 5">
            <a:extLst>
              <a:ext uri="{FF2B5EF4-FFF2-40B4-BE49-F238E27FC236}">
                <a16:creationId xmlns:a16="http://schemas.microsoft.com/office/drawing/2014/main" id="{E5B6A492-7F76-4698-9916-3A856D99003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743C006-7333-4E45-8236-0D99F5B6B2D2}"/>
              </a:ext>
            </a:extLst>
          </p:cNvPr>
          <p:cNvSpPr>
            <a:spLocks noGrp="1"/>
          </p:cNvSpPr>
          <p:nvPr>
            <p:ph type="sldNum" sz="quarter" idx="12"/>
          </p:nvPr>
        </p:nvSpPr>
        <p:spPr/>
        <p:txBody>
          <a:bodyPr/>
          <a:lstStyle/>
          <a:p>
            <a:fld id="{7B92B14A-24B6-4F51-837E-082C3370CE92}" type="slidenum">
              <a:rPr lang="el-GR" smtClean="0"/>
              <a:t>‹#›</a:t>
            </a:fld>
            <a:endParaRPr lang="el-GR"/>
          </a:p>
        </p:txBody>
      </p:sp>
    </p:spTree>
    <p:extLst>
      <p:ext uri="{BB962C8B-B14F-4D97-AF65-F5344CB8AC3E}">
        <p14:creationId xmlns:p14="http://schemas.microsoft.com/office/powerpoint/2010/main" val="362680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8CC4BBE-4B55-425F-9178-CC2952A53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DB0B166-1892-4283-9E2F-261749F87E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B9684049-1B88-4EC4-8A3D-6B563F1176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CF9D7E-E14E-4485-8900-C067E6AB7B56}" type="datetimeFigureOut">
              <a:rPr lang="el-GR" smtClean="0"/>
              <a:t>12/07/2023</a:t>
            </a:fld>
            <a:endParaRPr lang="el-GR"/>
          </a:p>
        </p:txBody>
      </p:sp>
      <p:sp>
        <p:nvSpPr>
          <p:cNvPr id="5" name="Θέση υποσέλιδου 4">
            <a:extLst>
              <a:ext uri="{FF2B5EF4-FFF2-40B4-BE49-F238E27FC236}">
                <a16:creationId xmlns:a16="http://schemas.microsoft.com/office/drawing/2014/main" id="{011A68E2-E0F5-47B7-842D-F4ED13A7D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72ADEB42-BABB-4632-9891-0427619292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92B14A-24B6-4F51-837E-082C3370CE92}" type="slidenum">
              <a:rPr lang="el-GR" smtClean="0"/>
              <a:t>‹#›</a:t>
            </a:fld>
            <a:endParaRPr lang="el-GR"/>
          </a:p>
        </p:txBody>
      </p:sp>
    </p:spTree>
    <p:extLst>
      <p:ext uri="{BB962C8B-B14F-4D97-AF65-F5344CB8AC3E}">
        <p14:creationId xmlns:p14="http://schemas.microsoft.com/office/powerpoint/2010/main" val="1340449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2.xml"/><Relationship Id="rId7" Type="http://schemas.openxmlformats.org/officeDocument/2006/relationships/image" Target="../media/image40.jpeg"/><Relationship Id="rId12" Type="http://schemas.openxmlformats.org/officeDocument/2006/relationships/image" Target="../media/image15.png"/><Relationship Id="rId2" Type="http://schemas.openxmlformats.org/officeDocument/2006/relationships/tags" Target="../tags/tag1.xml"/><Relationship Id="rId1" Type="http://schemas.openxmlformats.org/officeDocument/2006/relationships/video" Target="https://www.youtube.com/embed/zgaemc_zNXw?feature=oembed" TargetMode="Externa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notesSlide" Target="../notesSlides/notesSlide15.xml"/><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jT7JYLUeN90?feature=oembed"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hyperlink" Target="https://twitter.com/xrysosodigos" TargetMode="External"/><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youtube.com/@user-fu3mz4ru6r" TargetMode="External"/><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hyperlink" Target="https://www.facebook.com/xrysosodigos" TargetMode="Externa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UudV1VdFtuQ?feature=oembed" TargetMode="External"/><Relationship Id="rId5" Type="http://schemas.openxmlformats.org/officeDocument/2006/relationships/image" Target="../media/image21.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descr="Εικόνα που περιέχει κείμενο, ηλεκτρονικές συσκευές, υπολογιστής, φορητός υπολογιστής&#10;&#10;Περιγραφή που δημιουργήθηκε αυτόματα">
            <a:extLst>
              <a:ext uri="{FF2B5EF4-FFF2-40B4-BE49-F238E27FC236}">
                <a16:creationId xmlns:a16="http://schemas.microsoft.com/office/drawing/2014/main" id="{276749B3-DFFD-306B-2040-0A96D3BB2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 y="0"/>
            <a:ext cx="12201526" cy="6858000"/>
          </a:xfrm>
          <a:prstGeom prst="rect">
            <a:avLst/>
          </a:prstGeom>
        </p:spPr>
      </p:pic>
      <p:sp>
        <p:nvSpPr>
          <p:cNvPr id="5" name="Ορθογώνιο 6">
            <a:extLst>
              <a:ext uri="{FF2B5EF4-FFF2-40B4-BE49-F238E27FC236}">
                <a16:creationId xmlns:a16="http://schemas.microsoft.com/office/drawing/2014/main" id="{AB1E26B0-EC44-6D72-0B69-B4AAD7829A48}"/>
              </a:ext>
            </a:extLst>
          </p:cNvPr>
          <p:cNvSpPr/>
          <p:nvPr/>
        </p:nvSpPr>
        <p:spPr>
          <a:xfrm>
            <a:off x="2444975" y="5133170"/>
            <a:ext cx="7384026" cy="800219"/>
          </a:xfrm>
          <a:prstGeom prst="rect">
            <a:avLst/>
          </a:prstGeom>
        </p:spPr>
        <p:txBody>
          <a:bodyPr wrap="square">
            <a:spAutoFit/>
          </a:bodyPr>
          <a:lstStyle/>
          <a:p>
            <a:pPr algn="ctr"/>
            <a:r>
              <a:rPr lang="el-GR" sz="4600" spc="-150" dirty="0">
                <a:solidFill>
                  <a:srgbClr val="592B82"/>
                </a:solidFill>
              </a:rPr>
              <a:t>Δράση Ψηφιακής</a:t>
            </a:r>
          </a:p>
        </p:txBody>
      </p:sp>
      <p:pic>
        <p:nvPicPr>
          <p:cNvPr id="4" name="Εικόνα 3" descr="Εικόνα που περιέχει Τεχνούργημα, μπρούντζος, κέρμα, νόμισμα&#10;&#10;Περιγραφή που δημιουργήθηκε αυτόματα">
            <a:extLst>
              <a:ext uri="{FF2B5EF4-FFF2-40B4-BE49-F238E27FC236}">
                <a16:creationId xmlns:a16="http://schemas.microsoft.com/office/drawing/2014/main" id="{DCAC4D84-D6A0-9612-BCC3-20CE0289A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7688" y="325794"/>
            <a:ext cx="1648676" cy="1236507"/>
          </a:xfrm>
          <a:prstGeom prst="rect">
            <a:avLst/>
          </a:prstGeom>
        </p:spPr>
      </p:pic>
      <p:sp>
        <p:nvSpPr>
          <p:cNvPr id="6" name="Ορθογώνιο 6">
            <a:extLst>
              <a:ext uri="{FF2B5EF4-FFF2-40B4-BE49-F238E27FC236}">
                <a16:creationId xmlns:a16="http://schemas.microsoft.com/office/drawing/2014/main" id="{C84E57C1-DF64-8AF2-025E-8C173722BC1B}"/>
              </a:ext>
            </a:extLst>
          </p:cNvPr>
          <p:cNvSpPr/>
          <p:nvPr/>
        </p:nvSpPr>
        <p:spPr>
          <a:xfrm>
            <a:off x="10011804" y="1534151"/>
            <a:ext cx="1880444" cy="369332"/>
          </a:xfrm>
          <a:prstGeom prst="rect">
            <a:avLst/>
          </a:prstGeom>
        </p:spPr>
        <p:txBody>
          <a:bodyPr wrap="square">
            <a:spAutoFit/>
          </a:bodyPr>
          <a:lstStyle/>
          <a:p>
            <a:pPr algn="ctr"/>
            <a:r>
              <a:rPr lang="el-GR" spc="-150" dirty="0">
                <a:solidFill>
                  <a:srgbClr val="592B82"/>
                </a:solidFill>
              </a:rPr>
              <a:t>Δήμος  Ηρακλείου</a:t>
            </a:r>
          </a:p>
        </p:txBody>
      </p:sp>
      <p:sp>
        <p:nvSpPr>
          <p:cNvPr id="8" name="Ορθογώνιο 6">
            <a:extLst>
              <a:ext uri="{FF2B5EF4-FFF2-40B4-BE49-F238E27FC236}">
                <a16:creationId xmlns:a16="http://schemas.microsoft.com/office/drawing/2014/main" id="{4800342C-C44C-FBB1-83FA-FFFA6C62DE3A}"/>
              </a:ext>
            </a:extLst>
          </p:cNvPr>
          <p:cNvSpPr/>
          <p:nvPr/>
        </p:nvSpPr>
        <p:spPr>
          <a:xfrm>
            <a:off x="2444975" y="5767350"/>
            <a:ext cx="7384026" cy="800219"/>
          </a:xfrm>
          <a:prstGeom prst="rect">
            <a:avLst/>
          </a:prstGeom>
        </p:spPr>
        <p:txBody>
          <a:bodyPr wrap="square">
            <a:spAutoFit/>
          </a:bodyPr>
          <a:lstStyle/>
          <a:p>
            <a:pPr algn="ctr"/>
            <a:r>
              <a:rPr lang="el-GR" sz="4600" spc="-150" dirty="0">
                <a:solidFill>
                  <a:srgbClr val="592B82"/>
                </a:solidFill>
              </a:rPr>
              <a:t>Ανάπτυξης Επιχειρήσεων</a:t>
            </a:r>
          </a:p>
        </p:txBody>
      </p:sp>
    </p:spTree>
    <p:extLst>
      <p:ext uri="{BB962C8B-B14F-4D97-AF65-F5344CB8AC3E}">
        <p14:creationId xmlns:p14="http://schemas.microsoft.com/office/powerpoint/2010/main" val="31406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0CFDE1-0FA1-25B7-476A-DE2A6C0CDCBF}"/>
              </a:ext>
            </a:extLst>
          </p:cNvPr>
          <p:cNvPicPr>
            <a:picLocks noChangeAspect="1"/>
          </p:cNvPicPr>
          <p:nvPr/>
        </p:nvPicPr>
        <p:blipFill rotWithShape="1">
          <a:blip r:embed="rId3"/>
          <a:srcRect r="32308"/>
          <a:stretch/>
        </p:blipFill>
        <p:spPr>
          <a:xfrm>
            <a:off x="1696067" y="639587"/>
            <a:ext cx="7108191" cy="4908549"/>
          </a:xfrm>
          <a:prstGeom prst="rect">
            <a:avLst/>
          </a:prstGeom>
        </p:spPr>
      </p:pic>
      <p:pic>
        <p:nvPicPr>
          <p:cNvPr id="3" name="Picture 3">
            <a:extLst>
              <a:ext uri="{FF2B5EF4-FFF2-40B4-BE49-F238E27FC236}">
                <a16:creationId xmlns:a16="http://schemas.microsoft.com/office/drawing/2014/main" id="{D2D48119-3814-48A8-E5B6-6E9EDD208E3D}"/>
              </a:ext>
            </a:extLst>
          </p:cNvPr>
          <p:cNvPicPr>
            <a:picLocks noChangeAspect="1"/>
          </p:cNvPicPr>
          <p:nvPr/>
        </p:nvPicPr>
        <p:blipFill rotWithShape="1">
          <a:blip r:embed="rId3"/>
          <a:srcRect l="67125"/>
          <a:stretch/>
        </p:blipFill>
        <p:spPr>
          <a:xfrm>
            <a:off x="8466946" y="2656226"/>
            <a:ext cx="2869652" cy="4157530"/>
          </a:xfrm>
          <a:prstGeom prst="rect">
            <a:avLst/>
          </a:prstGeom>
        </p:spPr>
      </p:pic>
      <p:pic>
        <p:nvPicPr>
          <p:cNvPr id="17" name="Εικόνα 16">
            <a:extLst>
              <a:ext uri="{FF2B5EF4-FFF2-40B4-BE49-F238E27FC236}">
                <a16:creationId xmlns:a16="http://schemas.microsoft.com/office/drawing/2014/main" id="{4540FEB9-E476-4001-925A-415A14083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00"/>
            <a:ext cx="12190505" cy="6872799"/>
          </a:xfrm>
          <a:prstGeom prst="rect">
            <a:avLst/>
          </a:prstGeom>
        </p:spPr>
      </p:pic>
      <p:sp>
        <p:nvSpPr>
          <p:cNvPr id="5" name="Ορθογώνιο 4">
            <a:extLst>
              <a:ext uri="{FF2B5EF4-FFF2-40B4-BE49-F238E27FC236}">
                <a16:creationId xmlns:a16="http://schemas.microsoft.com/office/drawing/2014/main" id="{2E63A0A6-8640-44D3-98FE-DA68CF2C7585}"/>
              </a:ext>
            </a:extLst>
          </p:cNvPr>
          <p:cNvSpPr/>
          <p:nvPr/>
        </p:nvSpPr>
        <p:spPr>
          <a:xfrm>
            <a:off x="9689690" y="429221"/>
            <a:ext cx="2502310" cy="1200329"/>
          </a:xfrm>
          <a:prstGeom prst="rect">
            <a:avLst/>
          </a:prstGeom>
        </p:spPr>
        <p:txBody>
          <a:bodyPr wrap="square">
            <a:spAutoFit/>
          </a:bodyPr>
          <a:lstStyle/>
          <a:p>
            <a:pPr algn="ctr" fontAlgn="base"/>
            <a:r>
              <a:rPr lang="el-GR" sz="2400" spc="-150" dirty="0">
                <a:solidFill>
                  <a:srgbClr val="592B82"/>
                </a:solidFill>
                <a:latin typeface="+mj-lt"/>
              </a:rPr>
              <a:t>Προβολή</a:t>
            </a:r>
          </a:p>
          <a:p>
            <a:pPr algn="ctr" fontAlgn="base"/>
            <a:r>
              <a:rPr lang="el-GR" sz="2400" spc="-150" dirty="0">
                <a:solidFill>
                  <a:srgbClr val="592B82"/>
                </a:solidFill>
                <a:latin typeface="+mj-lt"/>
              </a:rPr>
              <a:t>&amp; Καταχώριση Επιχείρησης στο </a:t>
            </a:r>
            <a:r>
              <a:rPr lang="el-GR" sz="2400" b="1" spc="-150" dirty="0">
                <a:solidFill>
                  <a:srgbClr val="592B82"/>
                </a:solidFill>
                <a:latin typeface="+mj-lt"/>
              </a:rPr>
              <a:t>xo.gr</a:t>
            </a:r>
          </a:p>
        </p:txBody>
      </p:sp>
    </p:spTree>
    <p:extLst>
      <p:ext uri="{BB962C8B-B14F-4D97-AF65-F5344CB8AC3E}">
        <p14:creationId xmlns:p14="http://schemas.microsoft.com/office/powerpoint/2010/main" val="753426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F491ED29-DC7A-BF2E-F1DF-96A84C88F49A}"/>
              </a:ext>
            </a:extLst>
          </p:cNvPr>
          <p:cNvGrpSpPr/>
          <p:nvPr/>
        </p:nvGrpSpPr>
        <p:grpSpPr>
          <a:xfrm>
            <a:off x="0" y="0"/>
            <a:ext cx="12192000" cy="6858000"/>
            <a:chOff x="11750" y="0"/>
            <a:chExt cx="12192000" cy="6858000"/>
          </a:xfrm>
        </p:grpSpPr>
        <p:pic>
          <p:nvPicPr>
            <p:cNvPr id="3" name="Εικόνα 15">
              <a:extLst>
                <a:ext uri="{FF2B5EF4-FFF2-40B4-BE49-F238E27FC236}">
                  <a16:creationId xmlns:a16="http://schemas.microsoft.com/office/drawing/2014/main" id="{35F69815-7D5B-DE1C-B0CA-B67403A3C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0" y="0"/>
              <a:ext cx="12192000" cy="6858000"/>
            </a:xfrm>
            <a:prstGeom prst="rect">
              <a:avLst/>
            </a:prstGeom>
          </p:spPr>
        </p:pic>
        <p:sp>
          <p:nvSpPr>
            <p:cNvPr id="46" name="TextBox 45">
              <a:extLst>
                <a:ext uri="{FF2B5EF4-FFF2-40B4-BE49-F238E27FC236}">
                  <a16:creationId xmlns:a16="http://schemas.microsoft.com/office/drawing/2014/main" id="{FA8C1CAC-8626-7FF6-4C8A-DA7170A32D7F}"/>
                </a:ext>
              </a:extLst>
            </p:cNvPr>
            <p:cNvSpPr txBox="1"/>
            <p:nvPr/>
          </p:nvSpPr>
          <p:spPr>
            <a:xfrm>
              <a:off x="155448" y="6144768"/>
              <a:ext cx="1152144" cy="646331"/>
            </a:xfrm>
            <a:prstGeom prst="rect">
              <a:avLst/>
            </a:prstGeom>
            <a:solidFill>
              <a:srgbClr val="592B82"/>
            </a:solidFill>
          </p:spPr>
          <p:txBody>
            <a:bodyPr wrap="square" rtlCol="0">
              <a:spAutoFit/>
            </a:bodyPr>
            <a:lstStyle/>
            <a:p>
              <a:endParaRPr lang="el-GR" dirty="0"/>
            </a:p>
            <a:p>
              <a:endParaRPr lang="el-GR" dirty="0"/>
            </a:p>
          </p:txBody>
        </p:sp>
      </p:grpSp>
      <p:sp>
        <p:nvSpPr>
          <p:cNvPr id="5" name="Ορθογώνιο 6">
            <a:extLst>
              <a:ext uri="{FF2B5EF4-FFF2-40B4-BE49-F238E27FC236}">
                <a16:creationId xmlns:a16="http://schemas.microsoft.com/office/drawing/2014/main" id="{AB1E26B0-EC44-6D72-0B69-B4AAD7829A48}"/>
              </a:ext>
            </a:extLst>
          </p:cNvPr>
          <p:cNvSpPr/>
          <p:nvPr/>
        </p:nvSpPr>
        <p:spPr>
          <a:xfrm>
            <a:off x="9640629" y="651329"/>
            <a:ext cx="2551371" cy="830997"/>
          </a:xfrm>
          <a:prstGeom prst="rect">
            <a:avLst/>
          </a:prstGeom>
        </p:spPr>
        <p:txBody>
          <a:bodyPr wrap="square">
            <a:spAutoFit/>
          </a:bodyPr>
          <a:lstStyle/>
          <a:p>
            <a:pPr algn="ctr"/>
            <a:r>
              <a:rPr lang="el-GR" sz="2400" dirty="0">
                <a:solidFill>
                  <a:srgbClr val="592B82"/>
                </a:solidFill>
                <a:latin typeface="+mj-lt"/>
              </a:rPr>
              <a:t>Ο Χρυσός Οδηγός </a:t>
            </a:r>
            <a:r>
              <a:rPr lang="el-GR" sz="2400" dirty="0">
                <a:solidFill>
                  <a:srgbClr val="592B82"/>
                </a:solidFill>
              </a:rPr>
              <a:t>το </a:t>
            </a:r>
            <a:r>
              <a:rPr lang="en-US" sz="2400" b="1" dirty="0">
                <a:solidFill>
                  <a:srgbClr val="592B82"/>
                </a:solidFill>
              </a:rPr>
              <a:t>202</a:t>
            </a:r>
            <a:r>
              <a:rPr lang="el-GR" sz="2400" b="1" dirty="0">
                <a:solidFill>
                  <a:srgbClr val="592B82"/>
                </a:solidFill>
              </a:rPr>
              <a:t>3</a:t>
            </a:r>
            <a:endParaRPr lang="el-GR" sz="2400" b="1" spc="-150" dirty="0">
              <a:solidFill>
                <a:srgbClr val="592B82"/>
              </a:solidFill>
            </a:endParaRPr>
          </a:p>
        </p:txBody>
      </p:sp>
      <p:grpSp>
        <p:nvGrpSpPr>
          <p:cNvPr id="34" name="Group 33">
            <a:extLst>
              <a:ext uri="{FF2B5EF4-FFF2-40B4-BE49-F238E27FC236}">
                <a16:creationId xmlns:a16="http://schemas.microsoft.com/office/drawing/2014/main" id="{F742F9A4-8EAA-2C25-912D-1F0E66E8F941}"/>
              </a:ext>
            </a:extLst>
          </p:cNvPr>
          <p:cNvGrpSpPr/>
          <p:nvPr/>
        </p:nvGrpSpPr>
        <p:grpSpPr>
          <a:xfrm>
            <a:off x="1565343" y="953336"/>
            <a:ext cx="9120305" cy="5147188"/>
            <a:chOff x="1645086" y="1140699"/>
            <a:chExt cx="9333776" cy="5035096"/>
          </a:xfrm>
        </p:grpSpPr>
        <p:pic>
          <p:nvPicPr>
            <p:cNvPr id="35" name="Εικόνα 3">
              <a:extLst>
                <a:ext uri="{FF2B5EF4-FFF2-40B4-BE49-F238E27FC236}">
                  <a16:creationId xmlns:a16="http://schemas.microsoft.com/office/drawing/2014/main" id="{09EEC058-EEFC-FA5A-DB3C-4BCB8588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5086" y="1140699"/>
              <a:ext cx="9333776" cy="5035096"/>
            </a:xfrm>
            <a:prstGeom prst="rect">
              <a:avLst/>
            </a:prstGeom>
          </p:spPr>
        </p:pic>
        <p:sp>
          <p:nvSpPr>
            <p:cNvPr id="36" name="Ορθογώνιο 17">
              <a:extLst>
                <a:ext uri="{FF2B5EF4-FFF2-40B4-BE49-F238E27FC236}">
                  <a16:creationId xmlns:a16="http://schemas.microsoft.com/office/drawing/2014/main" id="{CBA7840F-E972-F6CD-6554-0C77CB32B983}"/>
                </a:ext>
              </a:extLst>
            </p:cNvPr>
            <p:cNvSpPr/>
            <p:nvPr/>
          </p:nvSpPr>
          <p:spPr>
            <a:xfrm>
              <a:off x="3884980" y="4115900"/>
              <a:ext cx="1200495" cy="487397"/>
            </a:xfrm>
            <a:prstGeom prst="rect">
              <a:avLst/>
            </a:prstGeom>
          </p:spPr>
          <p:txBody>
            <a:bodyPr wrap="square">
              <a:spAutoFit/>
            </a:bodyPr>
            <a:lstStyle/>
            <a:p>
              <a:r>
                <a:rPr lang="en-US" sz="2800" spc="-300" dirty="0">
                  <a:solidFill>
                    <a:srgbClr val="FFC609"/>
                  </a:solidFill>
                  <a:latin typeface="+mj-lt"/>
                </a:rPr>
                <a:t>4.500+</a:t>
              </a:r>
              <a:endParaRPr lang="el-GR" sz="2800" spc="-300" dirty="0">
                <a:solidFill>
                  <a:srgbClr val="FFC609"/>
                </a:solidFill>
                <a:latin typeface="+mj-lt"/>
              </a:endParaRPr>
            </a:p>
          </p:txBody>
        </p:sp>
        <p:sp>
          <p:nvSpPr>
            <p:cNvPr id="37" name="Ορθογώνιο 18">
              <a:extLst>
                <a:ext uri="{FF2B5EF4-FFF2-40B4-BE49-F238E27FC236}">
                  <a16:creationId xmlns:a16="http://schemas.microsoft.com/office/drawing/2014/main" id="{8C16D64E-DD2A-4242-2B84-32A65E70010B}"/>
                </a:ext>
              </a:extLst>
            </p:cNvPr>
            <p:cNvSpPr/>
            <p:nvPr/>
          </p:nvSpPr>
          <p:spPr>
            <a:xfrm>
              <a:off x="4921057" y="3045587"/>
              <a:ext cx="1390917" cy="487397"/>
            </a:xfrm>
            <a:prstGeom prst="rect">
              <a:avLst/>
            </a:prstGeom>
          </p:spPr>
          <p:txBody>
            <a:bodyPr wrap="square">
              <a:spAutoFit/>
            </a:bodyPr>
            <a:lstStyle/>
            <a:p>
              <a:r>
                <a:rPr lang="en-US" sz="2800" spc="-300" dirty="0">
                  <a:solidFill>
                    <a:srgbClr val="FFC609"/>
                  </a:solidFill>
                  <a:latin typeface="+mj-lt"/>
                </a:rPr>
                <a:t>750.000</a:t>
              </a:r>
              <a:endParaRPr lang="el-GR" sz="2800" spc="-300" dirty="0">
                <a:solidFill>
                  <a:srgbClr val="FFC609"/>
                </a:solidFill>
                <a:latin typeface="+mj-lt"/>
              </a:endParaRPr>
            </a:p>
          </p:txBody>
        </p:sp>
        <p:sp>
          <p:nvSpPr>
            <p:cNvPr id="38" name="Ορθογώνιο 19">
              <a:extLst>
                <a:ext uri="{FF2B5EF4-FFF2-40B4-BE49-F238E27FC236}">
                  <a16:creationId xmlns:a16="http://schemas.microsoft.com/office/drawing/2014/main" id="{EFC838D2-4356-73EE-75DD-273BB39B89C6}"/>
                </a:ext>
              </a:extLst>
            </p:cNvPr>
            <p:cNvSpPr/>
            <p:nvPr/>
          </p:nvSpPr>
          <p:spPr>
            <a:xfrm>
              <a:off x="7950999" y="2453400"/>
              <a:ext cx="1611907" cy="487397"/>
            </a:xfrm>
            <a:prstGeom prst="rect">
              <a:avLst/>
            </a:prstGeom>
          </p:spPr>
          <p:txBody>
            <a:bodyPr wrap="square">
              <a:spAutoFit/>
            </a:bodyPr>
            <a:lstStyle/>
            <a:p>
              <a:r>
                <a:rPr lang="en-US" sz="2800" spc="-300" dirty="0">
                  <a:solidFill>
                    <a:srgbClr val="234F67"/>
                  </a:solidFill>
                  <a:latin typeface="+mj-lt"/>
                </a:rPr>
                <a:t>13.500</a:t>
              </a:r>
              <a:endParaRPr lang="el-GR" sz="2800" spc="-300" dirty="0">
                <a:solidFill>
                  <a:srgbClr val="234F67"/>
                </a:solidFill>
                <a:latin typeface="+mj-lt"/>
              </a:endParaRPr>
            </a:p>
          </p:txBody>
        </p:sp>
        <p:sp>
          <p:nvSpPr>
            <p:cNvPr id="39" name="Ορθογώνιο 21">
              <a:extLst>
                <a:ext uri="{FF2B5EF4-FFF2-40B4-BE49-F238E27FC236}">
                  <a16:creationId xmlns:a16="http://schemas.microsoft.com/office/drawing/2014/main" id="{260110CC-3E44-640A-35F5-AE57C3E8A001}"/>
                </a:ext>
              </a:extLst>
            </p:cNvPr>
            <p:cNvSpPr/>
            <p:nvPr/>
          </p:nvSpPr>
          <p:spPr>
            <a:xfrm>
              <a:off x="2434749" y="4638290"/>
              <a:ext cx="1096895" cy="487397"/>
            </a:xfrm>
            <a:prstGeom prst="rect">
              <a:avLst/>
            </a:prstGeom>
          </p:spPr>
          <p:txBody>
            <a:bodyPr wrap="square">
              <a:spAutoFit/>
            </a:bodyPr>
            <a:lstStyle/>
            <a:p>
              <a:r>
                <a:rPr lang="en-US" sz="2800" spc="-300" dirty="0">
                  <a:solidFill>
                    <a:srgbClr val="FFC609"/>
                  </a:solidFill>
                  <a:latin typeface="+mj-lt"/>
                </a:rPr>
                <a:t>8,9 M</a:t>
              </a:r>
              <a:endParaRPr lang="el-GR" sz="2800" spc="-300" dirty="0">
                <a:solidFill>
                  <a:srgbClr val="FFC609"/>
                </a:solidFill>
                <a:latin typeface="+mj-lt"/>
              </a:endParaRPr>
            </a:p>
          </p:txBody>
        </p:sp>
        <p:sp>
          <p:nvSpPr>
            <p:cNvPr id="40" name="Ορθογώνιο 22">
              <a:extLst>
                <a:ext uri="{FF2B5EF4-FFF2-40B4-BE49-F238E27FC236}">
                  <a16:creationId xmlns:a16="http://schemas.microsoft.com/office/drawing/2014/main" id="{15380C84-F5BF-6614-8C7E-73A7F3283ED1}"/>
                </a:ext>
              </a:extLst>
            </p:cNvPr>
            <p:cNvSpPr/>
            <p:nvPr/>
          </p:nvSpPr>
          <p:spPr>
            <a:xfrm>
              <a:off x="2528569" y="3049881"/>
              <a:ext cx="1390917" cy="487397"/>
            </a:xfrm>
            <a:prstGeom prst="rect">
              <a:avLst/>
            </a:prstGeom>
          </p:spPr>
          <p:txBody>
            <a:bodyPr wrap="square">
              <a:spAutoFit/>
            </a:bodyPr>
            <a:lstStyle/>
            <a:p>
              <a:r>
                <a:rPr lang="en-US" sz="2800" spc="-300" dirty="0">
                  <a:solidFill>
                    <a:srgbClr val="234F67"/>
                  </a:solidFill>
                  <a:latin typeface="+mj-lt"/>
                </a:rPr>
                <a:t>3,7</a:t>
              </a:r>
              <a:r>
                <a:rPr lang="el-GR" sz="2800" spc="-300" dirty="0">
                  <a:solidFill>
                    <a:srgbClr val="234F67"/>
                  </a:solidFill>
                  <a:latin typeface="+mj-lt"/>
                </a:rPr>
                <a:t>  </a:t>
              </a:r>
              <a:r>
                <a:rPr lang="en-US" sz="2800" spc="-300" dirty="0">
                  <a:solidFill>
                    <a:srgbClr val="234F67"/>
                  </a:solidFill>
                  <a:latin typeface="+mj-lt"/>
                </a:rPr>
                <a:t>M</a:t>
              </a:r>
              <a:endParaRPr lang="el-GR" sz="2800" spc="-300" dirty="0">
                <a:solidFill>
                  <a:srgbClr val="234F67"/>
                </a:solidFill>
                <a:latin typeface="+mj-lt"/>
              </a:endParaRPr>
            </a:p>
          </p:txBody>
        </p:sp>
        <p:sp>
          <p:nvSpPr>
            <p:cNvPr id="41" name="Ορθογώνιο 23">
              <a:extLst>
                <a:ext uri="{FF2B5EF4-FFF2-40B4-BE49-F238E27FC236}">
                  <a16:creationId xmlns:a16="http://schemas.microsoft.com/office/drawing/2014/main" id="{6D9C28A6-A850-7248-83CA-67B575BAAB02}"/>
                </a:ext>
              </a:extLst>
            </p:cNvPr>
            <p:cNvSpPr/>
            <p:nvPr/>
          </p:nvSpPr>
          <p:spPr>
            <a:xfrm>
              <a:off x="6106558" y="4359598"/>
              <a:ext cx="1200495" cy="487397"/>
            </a:xfrm>
            <a:prstGeom prst="rect">
              <a:avLst/>
            </a:prstGeom>
          </p:spPr>
          <p:txBody>
            <a:bodyPr wrap="square">
              <a:spAutoFit/>
            </a:bodyPr>
            <a:lstStyle/>
            <a:p>
              <a:r>
                <a:rPr lang="en-US" sz="2800" spc="-300" dirty="0">
                  <a:solidFill>
                    <a:srgbClr val="234F67"/>
                  </a:solidFill>
                  <a:latin typeface="+mj-lt"/>
                </a:rPr>
                <a:t>12 ,4</a:t>
              </a:r>
              <a:r>
                <a:rPr lang="el-GR" sz="2800" spc="-300" dirty="0">
                  <a:solidFill>
                    <a:srgbClr val="234F67"/>
                  </a:solidFill>
                  <a:latin typeface="+mj-lt"/>
                </a:rPr>
                <a:t>  </a:t>
              </a:r>
              <a:r>
                <a:rPr lang="en-US" sz="2800" spc="-300" dirty="0">
                  <a:solidFill>
                    <a:srgbClr val="234F67"/>
                  </a:solidFill>
                  <a:latin typeface="+mj-lt"/>
                </a:rPr>
                <a:t>M</a:t>
              </a:r>
              <a:endParaRPr lang="el-GR" sz="2800" spc="-300" dirty="0">
                <a:solidFill>
                  <a:srgbClr val="234F67"/>
                </a:solidFill>
                <a:latin typeface="+mj-lt"/>
              </a:endParaRPr>
            </a:p>
          </p:txBody>
        </p:sp>
        <p:sp>
          <p:nvSpPr>
            <p:cNvPr id="42" name="Ορθογώνιο 24">
              <a:extLst>
                <a:ext uri="{FF2B5EF4-FFF2-40B4-BE49-F238E27FC236}">
                  <a16:creationId xmlns:a16="http://schemas.microsoft.com/office/drawing/2014/main" id="{422E0425-5CB9-7CCA-11DC-9C85F7DCE732}"/>
                </a:ext>
              </a:extLst>
            </p:cNvPr>
            <p:cNvSpPr/>
            <p:nvPr/>
          </p:nvSpPr>
          <p:spPr>
            <a:xfrm>
              <a:off x="8033590" y="3766100"/>
              <a:ext cx="603127" cy="487397"/>
            </a:xfrm>
            <a:prstGeom prst="rect">
              <a:avLst/>
            </a:prstGeom>
          </p:spPr>
          <p:txBody>
            <a:bodyPr wrap="square">
              <a:spAutoFit/>
            </a:bodyPr>
            <a:lstStyle/>
            <a:p>
              <a:r>
                <a:rPr lang="en-US" sz="2800" spc="-300" dirty="0">
                  <a:solidFill>
                    <a:srgbClr val="234F67"/>
                  </a:solidFill>
                  <a:latin typeface="+mj-lt"/>
                </a:rPr>
                <a:t>31</a:t>
              </a:r>
              <a:endParaRPr lang="el-GR" sz="2800" spc="-300" dirty="0">
                <a:solidFill>
                  <a:srgbClr val="234F67"/>
                </a:solidFill>
                <a:latin typeface="+mj-lt"/>
              </a:endParaRPr>
            </a:p>
          </p:txBody>
        </p:sp>
        <p:sp>
          <p:nvSpPr>
            <p:cNvPr id="43" name="Ορθογώνιο 25">
              <a:extLst>
                <a:ext uri="{FF2B5EF4-FFF2-40B4-BE49-F238E27FC236}">
                  <a16:creationId xmlns:a16="http://schemas.microsoft.com/office/drawing/2014/main" id="{454B7096-294E-18C2-5B21-73575E40CFC9}"/>
                </a:ext>
              </a:extLst>
            </p:cNvPr>
            <p:cNvSpPr/>
            <p:nvPr/>
          </p:nvSpPr>
          <p:spPr>
            <a:xfrm>
              <a:off x="9363254" y="3900383"/>
              <a:ext cx="923403" cy="487397"/>
            </a:xfrm>
            <a:prstGeom prst="rect">
              <a:avLst/>
            </a:prstGeom>
          </p:spPr>
          <p:txBody>
            <a:bodyPr wrap="square">
              <a:spAutoFit/>
            </a:bodyPr>
            <a:lstStyle/>
            <a:p>
              <a:r>
                <a:rPr lang="en-US" sz="2800" spc="-300" dirty="0">
                  <a:solidFill>
                    <a:srgbClr val="FFC609"/>
                  </a:solidFill>
                  <a:latin typeface="+mj-lt"/>
                </a:rPr>
                <a:t>52</a:t>
              </a:r>
              <a:endParaRPr lang="el-GR" sz="2800" spc="-300" dirty="0">
                <a:solidFill>
                  <a:srgbClr val="FFC609"/>
                </a:solidFill>
                <a:latin typeface="+mj-lt"/>
              </a:endParaRPr>
            </a:p>
          </p:txBody>
        </p:sp>
      </p:grpSp>
    </p:spTree>
    <p:extLst>
      <p:ext uri="{BB962C8B-B14F-4D97-AF65-F5344CB8AC3E}">
        <p14:creationId xmlns:p14="http://schemas.microsoft.com/office/powerpoint/2010/main" val="4151325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53D8693-6548-5E00-35E5-A807ED05E52D}"/>
              </a:ext>
            </a:extLst>
          </p:cNvPr>
          <p:cNvPicPr>
            <a:picLocks noChangeAspect="1"/>
          </p:cNvPicPr>
          <p:nvPr/>
        </p:nvPicPr>
        <p:blipFill>
          <a:blip r:embed="rId3"/>
          <a:stretch>
            <a:fillRect/>
          </a:stretch>
        </p:blipFill>
        <p:spPr>
          <a:xfrm>
            <a:off x="1779658" y="1079616"/>
            <a:ext cx="8083870" cy="5041001"/>
          </a:xfrm>
          <a:prstGeom prst="rect">
            <a:avLst/>
          </a:prstGeom>
        </p:spPr>
      </p:pic>
      <p:pic>
        <p:nvPicPr>
          <p:cNvPr id="17" name="Εικόνα 16">
            <a:extLst>
              <a:ext uri="{FF2B5EF4-FFF2-40B4-BE49-F238E27FC236}">
                <a16:creationId xmlns:a16="http://schemas.microsoft.com/office/drawing/2014/main" id="{4540FEB9-E476-4001-925A-415A14083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99"/>
            <a:ext cx="12218310" cy="6872799"/>
          </a:xfrm>
          <a:prstGeom prst="rect">
            <a:avLst/>
          </a:prstGeom>
        </p:spPr>
      </p:pic>
      <p:sp>
        <p:nvSpPr>
          <p:cNvPr id="5" name="Ορθογώνιο 4">
            <a:extLst>
              <a:ext uri="{FF2B5EF4-FFF2-40B4-BE49-F238E27FC236}">
                <a16:creationId xmlns:a16="http://schemas.microsoft.com/office/drawing/2014/main" id="{2E63A0A6-8640-44D3-98FE-DA68CF2C7585}"/>
              </a:ext>
            </a:extLst>
          </p:cNvPr>
          <p:cNvSpPr/>
          <p:nvPr/>
        </p:nvSpPr>
        <p:spPr>
          <a:xfrm>
            <a:off x="9475960" y="506550"/>
            <a:ext cx="2583305" cy="553998"/>
          </a:xfrm>
          <a:prstGeom prst="rect">
            <a:avLst/>
          </a:prstGeom>
        </p:spPr>
        <p:txBody>
          <a:bodyPr wrap="square">
            <a:spAutoFit/>
          </a:bodyPr>
          <a:lstStyle/>
          <a:p>
            <a:pPr algn="ctr" fontAlgn="base"/>
            <a:r>
              <a:rPr lang="el-GR" sz="3000" spc="-150" dirty="0">
                <a:solidFill>
                  <a:srgbClr val="592B82"/>
                </a:solidFill>
                <a:latin typeface="+mj-lt"/>
              </a:rPr>
              <a:t>ΧΟ </a:t>
            </a:r>
            <a:r>
              <a:rPr lang="en-US" sz="3000" spc="-150" dirty="0">
                <a:solidFill>
                  <a:srgbClr val="592B82"/>
                </a:solidFill>
                <a:latin typeface="+mj-lt"/>
              </a:rPr>
              <a:t>OFFER</a:t>
            </a:r>
            <a:endParaRPr lang="el-GR" sz="3000" spc="-150" dirty="0">
              <a:solidFill>
                <a:srgbClr val="592B82"/>
              </a:solidFill>
              <a:latin typeface="+mj-lt"/>
            </a:endParaRPr>
          </a:p>
        </p:txBody>
      </p:sp>
    </p:spTree>
    <p:extLst>
      <p:ext uri="{BB962C8B-B14F-4D97-AF65-F5344CB8AC3E}">
        <p14:creationId xmlns:p14="http://schemas.microsoft.com/office/powerpoint/2010/main" val="6067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348135DF-0291-251E-3E49-233116AA445C}"/>
              </a:ext>
            </a:extLst>
          </p:cNvPr>
          <p:cNvPicPr>
            <a:picLocks noChangeAspect="1"/>
          </p:cNvPicPr>
          <p:nvPr/>
        </p:nvPicPr>
        <p:blipFill>
          <a:blip r:embed="rId3"/>
          <a:stretch>
            <a:fillRect/>
          </a:stretch>
        </p:blipFill>
        <p:spPr>
          <a:xfrm>
            <a:off x="7750031" y="979768"/>
            <a:ext cx="1815043" cy="1207829"/>
          </a:xfrm>
          <a:prstGeom prst="rect">
            <a:avLst/>
          </a:prstGeom>
        </p:spPr>
      </p:pic>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85"/>
            <a:ext cx="12192000" cy="6858000"/>
          </a:xfrm>
          <a:prstGeom prst="rect">
            <a:avLst/>
          </a:prstGeom>
        </p:spPr>
      </p:pic>
      <p:pic>
        <p:nvPicPr>
          <p:cNvPr id="14" name="Εικόνα 13">
            <a:extLst>
              <a:ext uri="{FF2B5EF4-FFF2-40B4-BE49-F238E27FC236}">
                <a16:creationId xmlns:a16="http://schemas.microsoft.com/office/drawing/2014/main" id="{C9A6838C-31D0-FFCC-2AC7-4A49C5DDD05B}"/>
              </a:ext>
            </a:extLst>
          </p:cNvPr>
          <p:cNvPicPr>
            <a:picLocks noChangeAspect="1"/>
          </p:cNvPicPr>
          <p:nvPr/>
        </p:nvPicPr>
        <p:blipFill>
          <a:blip r:embed="rId5"/>
          <a:stretch>
            <a:fillRect/>
          </a:stretch>
        </p:blipFill>
        <p:spPr>
          <a:xfrm>
            <a:off x="7373130" y="2623930"/>
            <a:ext cx="2847975" cy="16002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9863685" y="682947"/>
            <a:ext cx="2029704" cy="707886"/>
          </a:xfrm>
          <a:prstGeom prst="rect">
            <a:avLst/>
          </a:prstGeom>
        </p:spPr>
        <p:txBody>
          <a:bodyPr wrap="square">
            <a:spAutoFit/>
          </a:bodyPr>
          <a:lstStyle/>
          <a:p>
            <a:pPr algn="ctr"/>
            <a:r>
              <a:rPr lang="en-US" sz="4000" spc="-150" dirty="0">
                <a:solidFill>
                  <a:srgbClr val="592B82"/>
                </a:solidFill>
                <a:latin typeface="+mj-lt"/>
              </a:rPr>
              <a:t>AI</a:t>
            </a:r>
            <a:endParaRPr lang="el-GR" sz="4000" spc="-150" dirty="0">
              <a:solidFill>
                <a:srgbClr val="592B82"/>
              </a:solidFill>
              <a:latin typeface="+mj-lt"/>
            </a:endParaRPr>
          </a:p>
        </p:txBody>
      </p:sp>
      <p:pic>
        <p:nvPicPr>
          <p:cNvPr id="2" name="Εικόνα 1">
            <a:extLst>
              <a:ext uri="{FF2B5EF4-FFF2-40B4-BE49-F238E27FC236}">
                <a16:creationId xmlns:a16="http://schemas.microsoft.com/office/drawing/2014/main" id="{05015A3F-7039-1F39-1517-5826E830C8EB}"/>
              </a:ext>
            </a:extLst>
          </p:cNvPr>
          <p:cNvPicPr>
            <a:picLocks noChangeAspect="1"/>
          </p:cNvPicPr>
          <p:nvPr/>
        </p:nvPicPr>
        <p:blipFill>
          <a:blip r:embed="rId6"/>
          <a:stretch>
            <a:fillRect/>
          </a:stretch>
        </p:blipFill>
        <p:spPr>
          <a:xfrm>
            <a:off x="1583442" y="572410"/>
            <a:ext cx="2881979" cy="1621113"/>
          </a:xfrm>
          <a:prstGeom prst="rect">
            <a:avLst/>
          </a:prstGeom>
        </p:spPr>
      </p:pic>
      <p:pic>
        <p:nvPicPr>
          <p:cNvPr id="4" name="Εικόνα 3">
            <a:extLst>
              <a:ext uri="{FF2B5EF4-FFF2-40B4-BE49-F238E27FC236}">
                <a16:creationId xmlns:a16="http://schemas.microsoft.com/office/drawing/2014/main" id="{FAE6C069-D827-AA5C-4036-8E875CC6DF91}"/>
              </a:ext>
            </a:extLst>
          </p:cNvPr>
          <p:cNvPicPr>
            <a:picLocks noChangeAspect="1"/>
          </p:cNvPicPr>
          <p:nvPr/>
        </p:nvPicPr>
        <p:blipFill>
          <a:blip r:embed="rId7"/>
          <a:stretch>
            <a:fillRect/>
          </a:stretch>
        </p:blipFill>
        <p:spPr>
          <a:xfrm>
            <a:off x="4668271" y="614900"/>
            <a:ext cx="2894843" cy="1621112"/>
          </a:xfrm>
          <a:prstGeom prst="rect">
            <a:avLst/>
          </a:prstGeom>
        </p:spPr>
      </p:pic>
      <p:pic>
        <p:nvPicPr>
          <p:cNvPr id="8" name="Εικόνα 7">
            <a:extLst>
              <a:ext uri="{FF2B5EF4-FFF2-40B4-BE49-F238E27FC236}">
                <a16:creationId xmlns:a16="http://schemas.microsoft.com/office/drawing/2014/main" id="{C4497B11-B180-43FF-3F82-312E9E4A41DB}"/>
              </a:ext>
            </a:extLst>
          </p:cNvPr>
          <p:cNvPicPr>
            <a:picLocks noChangeAspect="1"/>
          </p:cNvPicPr>
          <p:nvPr/>
        </p:nvPicPr>
        <p:blipFill>
          <a:blip r:embed="rId8"/>
          <a:stretch>
            <a:fillRect/>
          </a:stretch>
        </p:blipFill>
        <p:spPr>
          <a:xfrm>
            <a:off x="1371970" y="2681258"/>
            <a:ext cx="2670506" cy="1495483"/>
          </a:xfrm>
          <a:prstGeom prst="rect">
            <a:avLst/>
          </a:prstGeom>
        </p:spPr>
      </p:pic>
      <p:pic>
        <p:nvPicPr>
          <p:cNvPr id="9" name="Εικόνα 8">
            <a:extLst>
              <a:ext uri="{FF2B5EF4-FFF2-40B4-BE49-F238E27FC236}">
                <a16:creationId xmlns:a16="http://schemas.microsoft.com/office/drawing/2014/main" id="{68CACDC2-966A-1B2F-D386-5609BA010B0E}"/>
              </a:ext>
            </a:extLst>
          </p:cNvPr>
          <p:cNvPicPr>
            <a:picLocks noChangeAspect="1"/>
          </p:cNvPicPr>
          <p:nvPr/>
        </p:nvPicPr>
        <p:blipFill>
          <a:blip r:embed="rId9"/>
          <a:stretch>
            <a:fillRect/>
          </a:stretch>
        </p:blipFill>
        <p:spPr>
          <a:xfrm>
            <a:off x="4478287" y="2662967"/>
            <a:ext cx="2894843" cy="1522127"/>
          </a:xfrm>
          <a:prstGeom prst="rect">
            <a:avLst/>
          </a:prstGeom>
        </p:spPr>
      </p:pic>
      <p:pic>
        <p:nvPicPr>
          <p:cNvPr id="10" name="Εικόνα 9">
            <a:extLst>
              <a:ext uri="{FF2B5EF4-FFF2-40B4-BE49-F238E27FC236}">
                <a16:creationId xmlns:a16="http://schemas.microsoft.com/office/drawing/2014/main" id="{363A0714-CA0B-8D03-0BD7-B6961F78B987}"/>
              </a:ext>
            </a:extLst>
          </p:cNvPr>
          <p:cNvPicPr>
            <a:picLocks noChangeAspect="1"/>
          </p:cNvPicPr>
          <p:nvPr/>
        </p:nvPicPr>
        <p:blipFill>
          <a:blip r:embed="rId10"/>
          <a:stretch>
            <a:fillRect/>
          </a:stretch>
        </p:blipFill>
        <p:spPr>
          <a:xfrm>
            <a:off x="1583442" y="4665191"/>
            <a:ext cx="2894845" cy="1926388"/>
          </a:xfrm>
          <a:prstGeom prst="rect">
            <a:avLst/>
          </a:prstGeom>
        </p:spPr>
      </p:pic>
      <p:pic>
        <p:nvPicPr>
          <p:cNvPr id="11" name="Εικόνα 10">
            <a:extLst>
              <a:ext uri="{FF2B5EF4-FFF2-40B4-BE49-F238E27FC236}">
                <a16:creationId xmlns:a16="http://schemas.microsoft.com/office/drawing/2014/main" id="{0BA986C0-E66B-4C9E-CE63-C798AB230235}"/>
              </a:ext>
            </a:extLst>
          </p:cNvPr>
          <p:cNvPicPr>
            <a:picLocks noChangeAspect="1"/>
          </p:cNvPicPr>
          <p:nvPr/>
        </p:nvPicPr>
        <p:blipFill>
          <a:blip r:embed="rId11"/>
          <a:stretch>
            <a:fillRect/>
          </a:stretch>
        </p:blipFill>
        <p:spPr>
          <a:xfrm>
            <a:off x="4634681" y="4665192"/>
            <a:ext cx="2558638" cy="1926388"/>
          </a:xfrm>
          <a:prstGeom prst="rect">
            <a:avLst/>
          </a:prstGeom>
        </p:spPr>
      </p:pic>
      <p:pic>
        <p:nvPicPr>
          <p:cNvPr id="12" name="Εικόνα 11">
            <a:extLst>
              <a:ext uri="{FF2B5EF4-FFF2-40B4-BE49-F238E27FC236}">
                <a16:creationId xmlns:a16="http://schemas.microsoft.com/office/drawing/2014/main" id="{01E05E74-2D02-D184-44D1-1F6BE7616581}"/>
              </a:ext>
            </a:extLst>
          </p:cNvPr>
          <p:cNvPicPr>
            <a:picLocks noChangeAspect="1"/>
          </p:cNvPicPr>
          <p:nvPr/>
        </p:nvPicPr>
        <p:blipFill>
          <a:blip r:embed="rId12"/>
          <a:stretch>
            <a:fillRect/>
          </a:stretch>
        </p:blipFill>
        <p:spPr>
          <a:xfrm>
            <a:off x="7247310" y="4690525"/>
            <a:ext cx="2952750" cy="1901054"/>
          </a:xfrm>
          <a:prstGeom prst="rect">
            <a:avLst/>
          </a:prstGeom>
        </p:spPr>
      </p:pic>
      <p:pic>
        <p:nvPicPr>
          <p:cNvPr id="13" name="Εικόνα 12">
            <a:extLst>
              <a:ext uri="{FF2B5EF4-FFF2-40B4-BE49-F238E27FC236}">
                <a16:creationId xmlns:a16="http://schemas.microsoft.com/office/drawing/2014/main" id="{09D63688-BB07-08AD-ADFB-B8BEC52D6AF9}"/>
              </a:ext>
            </a:extLst>
          </p:cNvPr>
          <p:cNvPicPr>
            <a:picLocks noChangeAspect="1"/>
          </p:cNvPicPr>
          <p:nvPr/>
        </p:nvPicPr>
        <p:blipFill>
          <a:blip r:embed="rId13"/>
          <a:stretch>
            <a:fillRect/>
          </a:stretch>
        </p:blipFill>
        <p:spPr>
          <a:xfrm>
            <a:off x="10254052" y="3327647"/>
            <a:ext cx="1905000" cy="1905000"/>
          </a:xfrm>
          <a:prstGeom prst="rect">
            <a:avLst/>
          </a:prstGeom>
        </p:spPr>
      </p:pic>
    </p:spTree>
    <p:extLst>
      <p:ext uri="{BB962C8B-B14F-4D97-AF65-F5344CB8AC3E}">
        <p14:creationId xmlns:p14="http://schemas.microsoft.com/office/powerpoint/2010/main" val="1876908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8EC2B1A-C18A-9CE4-170D-F8C748DAEE60}"/>
              </a:ext>
            </a:extLst>
          </p:cNvPr>
          <p:cNvPicPr>
            <a:picLocks noChangeAspect="1"/>
          </p:cNvPicPr>
          <p:nvPr/>
        </p:nvPicPr>
        <p:blipFill>
          <a:blip r:embed="rId3"/>
          <a:stretch>
            <a:fillRect/>
          </a:stretch>
        </p:blipFill>
        <p:spPr>
          <a:xfrm>
            <a:off x="693174" y="389910"/>
            <a:ext cx="10472415" cy="5890733"/>
          </a:xfrm>
          <a:prstGeom prst="rect">
            <a:avLst/>
          </a:prstGeom>
        </p:spPr>
      </p:pic>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85"/>
            <a:ext cx="12192000" cy="68580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9843807" y="921486"/>
            <a:ext cx="2029704" cy="492443"/>
          </a:xfrm>
          <a:prstGeom prst="rect">
            <a:avLst/>
          </a:prstGeom>
        </p:spPr>
        <p:txBody>
          <a:bodyPr wrap="square">
            <a:spAutoFit/>
          </a:bodyPr>
          <a:lstStyle/>
          <a:p>
            <a:pPr algn="ctr"/>
            <a:r>
              <a:rPr lang="en-US" sz="2600" spc="-150" dirty="0">
                <a:solidFill>
                  <a:srgbClr val="592B82"/>
                </a:solidFill>
                <a:latin typeface="+mj-lt"/>
              </a:rPr>
              <a:t>Remarketing</a:t>
            </a:r>
            <a:endParaRPr lang="el-GR" sz="2600" spc="-150" dirty="0">
              <a:solidFill>
                <a:srgbClr val="592B82"/>
              </a:solidFill>
              <a:latin typeface="+mj-lt"/>
            </a:endParaRPr>
          </a:p>
        </p:txBody>
      </p:sp>
    </p:spTree>
    <p:extLst>
      <p:ext uri="{BB962C8B-B14F-4D97-AF65-F5344CB8AC3E}">
        <p14:creationId xmlns:p14="http://schemas.microsoft.com/office/powerpoint/2010/main" val="2524820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60F9BCB-7414-6061-6AAA-4F35D305E536}"/>
              </a:ext>
            </a:extLst>
          </p:cNvPr>
          <p:cNvPicPr>
            <a:picLocks noChangeAspect="1"/>
          </p:cNvPicPr>
          <p:nvPr/>
        </p:nvPicPr>
        <p:blipFill>
          <a:blip r:embed="rId5"/>
          <a:stretch>
            <a:fillRect/>
          </a:stretch>
        </p:blipFill>
        <p:spPr>
          <a:xfrm>
            <a:off x="7694935" y="3021674"/>
            <a:ext cx="3990291" cy="2142934"/>
          </a:xfrm>
          <a:prstGeom prst="rect">
            <a:avLst/>
          </a:prstGeom>
        </p:spPr>
      </p:pic>
      <p:pic>
        <p:nvPicPr>
          <p:cNvPr id="4" name="Online Media 3" title="Casa Plus Slideshow">
            <a:hlinkClick r:id="" action="ppaction://media"/>
            <a:extLst>
              <a:ext uri="{FF2B5EF4-FFF2-40B4-BE49-F238E27FC236}">
                <a16:creationId xmlns:a16="http://schemas.microsoft.com/office/drawing/2014/main" id="{A037E245-35EA-E263-F5C4-2CA8F92E8D56}"/>
              </a:ext>
            </a:extLst>
          </p:cNvPr>
          <p:cNvPicPr>
            <a:picLocks noRot="1" noChangeAspect="1"/>
          </p:cNvPicPr>
          <p:nvPr>
            <a:videoFile r:link="rId1"/>
            <p:custDataLst>
              <p:tags r:id="rId2"/>
            </p:custDataLst>
          </p:nvPr>
        </p:nvPicPr>
        <p:blipFill>
          <a:blip r:embed="rId6"/>
          <a:stretch>
            <a:fillRect/>
          </a:stretch>
        </p:blipFill>
        <p:spPr>
          <a:xfrm>
            <a:off x="1903358" y="532808"/>
            <a:ext cx="4969389" cy="2807704"/>
          </a:xfrm>
          <a:prstGeom prst="rect">
            <a:avLst/>
          </a:prstGeom>
        </p:spPr>
      </p:pic>
      <p:pic>
        <p:nvPicPr>
          <p:cNvPr id="13" name="Picture 2">
            <a:extLst>
              <a:ext uri="{FF2B5EF4-FFF2-40B4-BE49-F238E27FC236}">
                <a16:creationId xmlns:a16="http://schemas.microsoft.com/office/drawing/2014/main" id="{5894B691-34F8-02C5-B59D-E788678A8A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4798" y="3664311"/>
            <a:ext cx="1391980" cy="13919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66E168D8-042C-30CC-0B1C-014C728C56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2464" y="3664311"/>
            <a:ext cx="1391980" cy="14017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50575CA9-B24F-CC18-6C37-8D722B8967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4798" y="5164608"/>
            <a:ext cx="1391980" cy="13919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A98C3326-A18D-82C1-3A1D-323F410D75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199" y="4320948"/>
            <a:ext cx="1479869" cy="14902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9A759983-49A0-99A2-A70D-54F0EEC3A7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7408" y="5164608"/>
            <a:ext cx="1479870" cy="1479870"/>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9571702" y="540715"/>
            <a:ext cx="2448131" cy="830997"/>
          </a:xfrm>
          <a:prstGeom prst="rect">
            <a:avLst/>
          </a:prstGeom>
        </p:spPr>
        <p:txBody>
          <a:bodyPr wrap="square">
            <a:spAutoFit/>
          </a:bodyPr>
          <a:lstStyle/>
          <a:p>
            <a:pPr algn="ctr"/>
            <a:r>
              <a:rPr lang="en-US" sz="2400" dirty="0">
                <a:solidFill>
                  <a:srgbClr val="592B82"/>
                </a:solidFill>
                <a:latin typeface="+mj-lt"/>
              </a:rPr>
              <a:t>Video </a:t>
            </a:r>
            <a:r>
              <a:rPr lang="el-GR" sz="2400" dirty="0">
                <a:solidFill>
                  <a:srgbClr val="592B82"/>
                </a:solidFill>
                <a:latin typeface="+mj-lt"/>
              </a:rPr>
              <a:t>- </a:t>
            </a:r>
            <a:r>
              <a:rPr lang="en-US" sz="2400" dirty="0">
                <a:solidFill>
                  <a:srgbClr val="592B82"/>
                </a:solidFill>
                <a:latin typeface="+mj-lt"/>
              </a:rPr>
              <a:t>Logo</a:t>
            </a:r>
            <a:endParaRPr lang="el-GR" sz="2400" dirty="0">
              <a:solidFill>
                <a:srgbClr val="592B82"/>
              </a:solidFill>
              <a:latin typeface="+mj-lt"/>
            </a:endParaRPr>
          </a:p>
          <a:p>
            <a:pPr algn="ctr"/>
            <a:r>
              <a:rPr lang="en-US" sz="2400" dirty="0">
                <a:solidFill>
                  <a:srgbClr val="592B82"/>
                </a:solidFill>
                <a:latin typeface="+mj-lt"/>
              </a:rPr>
              <a:t>QR Code Creation</a:t>
            </a:r>
            <a:endParaRPr lang="el-GR" sz="2400" dirty="0">
              <a:solidFill>
                <a:srgbClr val="592B82"/>
              </a:solidFill>
              <a:latin typeface="+mj-lt"/>
            </a:endParaRPr>
          </a:p>
        </p:txBody>
      </p:sp>
    </p:spTree>
    <p:extLst>
      <p:ext uri="{BB962C8B-B14F-4D97-AF65-F5344CB8AC3E}">
        <p14:creationId xmlns:p14="http://schemas.microsoft.com/office/powerpoint/2010/main" val="349371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10158440" y="577357"/>
            <a:ext cx="1493981" cy="492443"/>
          </a:xfrm>
          <a:prstGeom prst="rect">
            <a:avLst/>
          </a:prstGeom>
        </p:spPr>
        <p:txBody>
          <a:bodyPr wrap="square">
            <a:spAutoFit/>
          </a:bodyPr>
          <a:lstStyle/>
          <a:p>
            <a:pPr algn="ctr"/>
            <a:r>
              <a:rPr lang="en-US" sz="2600" spc="-150" dirty="0">
                <a:solidFill>
                  <a:srgbClr val="592B82"/>
                </a:solidFill>
                <a:latin typeface="+mj-lt"/>
              </a:rPr>
              <a:t>Website</a:t>
            </a:r>
            <a:endParaRPr lang="el-GR" sz="2600" spc="-150" dirty="0">
              <a:solidFill>
                <a:srgbClr val="592B82"/>
              </a:solidFill>
              <a:latin typeface="+mj-lt"/>
            </a:endParaRPr>
          </a:p>
        </p:txBody>
      </p:sp>
      <p:pic>
        <p:nvPicPr>
          <p:cNvPr id="2" name="Εικόνα 1">
            <a:extLst>
              <a:ext uri="{FF2B5EF4-FFF2-40B4-BE49-F238E27FC236}">
                <a16:creationId xmlns:a16="http://schemas.microsoft.com/office/drawing/2014/main" id="{DD1A0B7D-B596-BF72-202F-51F4715EADC5}"/>
              </a:ext>
            </a:extLst>
          </p:cNvPr>
          <p:cNvPicPr>
            <a:picLocks noChangeAspect="1"/>
          </p:cNvPicPr>
          <p:nvPr/>
        </p:nvPicPr>
        <p:blipFill>
          <a:blip r:embed="rId4"/>
          <a:stretch>
            <a:fillRect/>
          </a:stretch>
        </p:blipFill>
        <p:spPr>
          <a:xfrm>
            <a:off x="2288615" y="2625215"/>
            <a:ext cx="5321552" cy="4221907"/>
          </a:xfrm>
          <a:prstGeom prst="rect">
            <a:avLst/>
          </a:prstGeom>
        </p:spPr>
      </p:pic>
      <p:sp>
        <p:nvSpPr>
          <p:cNvPr id="3" name="TextBox 2">
            <a:extLst>
              <a:ext uri="{FF2B5EF4-FFF2-40B4-BE49-F238E27FC236}">
                <a16:creationId xmlns:a16="http://schemas.microsoft.com/office/drawing/2014/main" id="{15F64C67-1638-152A-70C8-402243F6F4CB}"/>
              </a:ext>
            </a:extLst>
          </p:cNvPr>
          <p:cNvSpPr txBox="1"/>
          <p:nvPr/>
        </p:nvSpPr>
        <p:spPr>
          <a:xfrm>
            <a:off x="1397734" y="121721"/>
            <a:ext cx="7834298" cy="2554545"/>
          </a:xfrm>
          <a:prstGeom prst="rect">
            <a:avLst/>
          </a:prstGeom>
          <a:noFill/>
        </p:spPr>
        <p:txBody>
          <a:bodyPr wrap="square">
            <a:spAutoFit/>
          </a:bodyPr>
          <a:lstStyle/>
          <a:p>
            <a:pPr algn="ctr"/>
            <a:r>
              <a:rPr lang="el-GR" sz="4000" spc="-150" dirty="0">
                <a:solidFill>
                  <a:srgbClr val="592B82"/>
                </a:solidFill>
              </a:rPr>
              <a:t>Έλα να δημιουργήσουμε μαζί</a:t>
            </a:r>
          </a:p>
          <a:p>
            <a:pPr algn="ctr"/>
            <a:r>
              <a:rPr lang="el-GR" sz="4000" spc="-150" dirty="0">
                <a:solidFill>
                  <a:srgbClr val="592B82"/>
                </a:solidFill>
              </a:rPr>
              <a:t>το </a:t>
            </a:r>
            <a:r>
              <a:rPr lang="en-US" sz="4000" b="1" spc="-150" dirty="0">
                <a:solidFill>
                  <a:srgbClr val="592B82"/>
                </a:solidFill>
              </a:rPr>
              <a:t>digital</a:t>
            </a:r>
            <a:r>
              <a:rPr lang="en-US" sz="4000" spc="-150" dirty="0">
                <a:solidFill>
                  <a:srgbClr val="592B82"/>
                </a:solidFill>
              </a:rPr>
              <a:t> </a:t>
            </a:r>
            <a:r>
              <a:rPr lang="el-GR" sz="4000" spc="-150" dirty="0">
                <a:solidFill>
                  <a:srgbClr val="592B82"/>
                </a:solidFill>
              </a:rPr>
              <a:t>σπίτι της επιχείρησής σου</a:t>
            </a:r>
          </a:p>
          <a:p>
            <a:pPr algn="ctr"/>
            <a:r>
              <a:rPr lang="el-GR" sz="4000" spc="-150" dirty="0">
                <a:solidFill>
                  <a:srgbClr val="592B82"/>
                </a:solidFill>
              </a:rPr>
              <a:t>όπου θα μπορείς να υποδέχεσαι</a:t>
            </a:r>
          </a:p>
          <a:p>
            <a:pPr algn="ctr"/>
            <a:r>
              <a:rPr lang="el-GR" sz="4000" spc="-150" dirty="0">
                <a:solidFill>
                  <a:srgbClr val="592B82"/>
                </a:solidFill>
              </a:rPr>
              <a:t>τους πελάτες σου.</a:t>
            </a:r>
            <a:endParaRPr lang="el-GR" sz="4000" dirty="0"/>
          </a:p>
        </p:txBody>
      </p:sp>
    </p:spTree>
    <p:extLst>
      <p:ext uri="{BB962C8B-B14F-4D97-AF65-F5344CB8AC3E}">
        <p14:creationId xmlns:p14="http://schemas.microsoft.com/office/powerpoint/2010/main" val="2215153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601943D-3D19-A081-F89D-434A17F87846}"/>
              </a:ext>
            </a:extLst>
          </p:cNvPr>
          <p:cNvPicPr>
            <a:picLocks noChangeAspect="1"/>
          </p:cNvPicPr>
          <p:nvPr/>
        </p:nvPicPr>
        <p:blipFill>
          <a:blip r:embed="rId3"/>
          <a:stretch>
            <a:fillRect/>
          </a:stretch>
        </p:blipFill>
        <p:spPr>
          <a:xfrm>
            <a:off x="44244" y="268102"/>
            <a:ext cx="10742840" cy="6321795"/>
          </a:xfrm>
          <a:prstGeom prst="rect">
            <a:avLst/>
          </a:prstGeom>
        </p:spPr>
      </p:pic>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06747" cy="68580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10158440" y="577357"/>
            <a:ext cx="1493981" cy="492443"/>
          </a:xfrm>
          <a:prstGeom prst="rect">
            <a:avLst/>
          </a:prstGeom>
        </p:spPr>
        <p:txBody>
          <a:bodyPr wrap="square">
            <a:spAutoFit/>
          </a:bodyPr>
          <a:lstStyle/>
          <a:p>
            <a:pPr algn="ctr"/>
            <a:r>
              <a:rPr lang="en-US" sz="2600" spc="-150" dirty="0">
                <a:solidFill>
                  <a:srgbClr val="592B82"/>
                </a:solidFill>
                <a:latin typeface="+mj-lt"/>
              </a:rPr>
              <a:t>Website</a:t>
            </a:r>
            <a:endParaRPr lang="el-GR" sz="2600" spc="-150" dirty="0">
              <a:solidFill>
                <a:srgbClr val="592B82"/>
              </a:solidFill>
              <a:latin typeface="+mj-lt"/>
            </a:endParaRPr>
          </a:p>
        </p:txBody>
      </p:sp>
    </p:spTree>
    <p:extLst>
      <p:ext uri="{BB962C8B-B14F-4D97-AF65-F5344CB8AC3E}">
        <p14:creationId xmlns:p14="http://schemas.microsoft.com/office/powerpoint/2010/main" val="1018454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63B1797F-D638-A5E3-623C-4B7C992F4099}"/>
              </a:ext>
            </a:extLst>
          </p:cNvPr>
          <p:cNvPicPr>
            <a:picLocks noChangeAspect="1"/>
          </p:cNvPicPr>
          <p:nvPr/>
        </p:nvPicPr>
        <p:blipFill rotWithShape="1">
          <a:blip r:embed="rId3"/>
          <a:srcRect l="2178" t="5229"/>
          <a:stretch/>
        </p:blipFill>
        <p:spPr>
          <a:xfrm>
            <a:off x="1573161" y="1469909"/>
            <a:ext cx="8768983" cy="4989871"/>
          </a:xfrm>
          <a:prstGeom prst="rect">
            <a:avLst/>
          </a:prstGeom>
        </p:spPr>
      </p:pic>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9996212" y="503617"/>
            <a:ext cx="1905741" cy="892552"/>
          </a:xfrm>
          <a:prstGeom prst="rect">
            <a:avLst/>
          </a:prstGeom>
        </p:spPr>
        <p:txBody>
          <a:bodyPr wrap="square">
            <a:spAutoFit/>
          </a:bodyPr>
          <a:lstStyle/>
          <a:p>
            <a:pPr algn="ctr"/>
            <a:r>
              <a:rPr lang="el-GR" sz="2600" spc="-150" dirty="0">
                <a:solidFill>
                  <a:srgbClr val="592B82"/>
                </a:solidFill>
                <a:latin typeface="+mj-lt"/>
              </a:rPr>
              <a:t>Ανάλυση Δεδομένων</a:t>
            </a:r>
          </a:p>
        </p:txBody>
      </p:sp>
      <p:pic>
        <p:nvPicPr>
          <p:cNvPr id="3" name="Εικόνα 2">
            <a:extLst>
              <a:ext uri="{FF2B5EF4-FFF2-40B4-BE49-F238E27FC236}">
                <a16:creationId xmlns:a16="http://schemas.microsoft.com/office/drawing/2014/main" id="{3DBF8AC1-2A31-2F09-279B-0F6F79684FF5}"/>
              </a:ext>
            </a:extLst>
          </p:cNvPr>
          <p:cNvPicPr>
            <a:picLocks noChangeAspect="1"/>
          </p:cNvPicPr>
          <p:nvPr/>
        </p:nvPicPr>
        <p:blipFill rotWithShape="1">
          <a:blip r:embed="rId5"/>
          <a:srcRect t="30090" b="35698"/>
          <a:stretch/>
        </p:blipFill>
        <p:spPr>
          <a:xfrm>
            <a:off x="3073041" y="179137"/>
            <a:ext cx="4635449" cy="892552"/>
          </a:xfrm>
          <a:prstGeom prst="rect">
            <a:avLst/>
          </a:prstGeom>
        </p:spPr>
      </p:pic>
    </p:spTree>
    <p:extLst>
      <p:ext uri="{BB962C8B-B14F-4D97-AF65-F5344CB8AC3E}">
        <p14:creationId xmlns:p14="http://schemas.microsoft.com/office/powerpoint/2010/main" val="260768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6A7CF3-77A5-EE0E-83CC-16B116787A57}"/>
              </a:ext>
            </a:extLst>
          </p:cNvPr>
          <p:cNvPicPr>
            <a:picLocks noChangeAspect="1"/>
          </p:cNvPicPr>
          <p:nvPr/>
        </p:nvPicPr>
        <p:blipFill>
          <a:blip r:embed="rId3"/>
          <a:stretch>
            <a:fillRect/>
          </a:stretch>
        </p:blipFill>
        <p:spPr>
          <a:xfrm>
            <a:off x="1495662" y="132522"/>
            <a:ext cx="7725310" cy="2875721"/>
          </a:xfrm>
          <a:prstGeom prst="rect">
            <a:avLst/>
          </a:prstGeom>
        </p:spPr>
      </p:pic>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40"/>
            <a:ext cx="12192000" cy="68580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9621694" y="288751"/>
            <a:ext cx="2484962" cy="1292662"/>
          </a:xfrm>
          <a:prstGeom prst="rect">
            <a:avLst/>
          </a:prstGeom>
        </p:spPr>
        <p:txBody>
          <a:bodyPr wrap="square">
            <a:spAutoFit/>
          </a:bodyPr>
          <a:lstStyle/>
          <a:p>
            <a:pPr algn="ctr"/>
            <a:r>
              <a:rPr lang="el-GR" dirty="0">
                <a:solidFill>
                  <a:srgbClr val="592B82"/>
                </a:solidFill>
              </a:rPr>
              <a:t> </a:t>
            </a:r>
            <a:r>
              <a:rPr lang="el-GR" sz="2600" spc="-150" dirty="0">
                <a:solidFill>
                  <a:srgbClr val="592B82"/>
                </a:solidFill>
                <a:latin typeface="+mj-lt"/>
              </a:rPr>
              <a:t>Συμμόρφωση</a:t>
            </a:r>
          </a:p>
          <a:p>
            <a:pPr algn="ctr"/>
            <a:r>
              <a:rPr lang="el-GR" sz="2600" spc="-150" dirty="0">
                <a:solidFill>
                  <a:srgbClr val="592B82"/>
                </a:solidFill>
                <a:latin typeface="+mj-lt"/>
              </a:rPr>
              <a:t>με τον Κανονισμό GDPR</a:t>
            </a:r>
          </a:p>
        </p:txBody>
      </p:sp>
      <p:pic>
        <p:nvPicPr>
          <p:cNvPr id="4" name="Picture 3">
            <a:extLst>
              <a:ext uri="{FF2B5EF4-FFF2-40B4-BE49-F238E27FC236}">
                <a16:creationId xmlns:a16="http://schemas.microsoft.com/office/drawing/2014/main" id="{A09A700A-BEA4-84CC-A94A-93C851FF1C12}"/>
              </a:ext>
            </a:extLst>
          </p:cNvPr>
          <p:cNvPicPr>
            <a:picLocks noChangeAspect="1"/>
          </p:cNvPicPr>
          <p:nvPr/>
        </p:nvPicPr>
        <p:blipFill rotWithShape="1">
          <a:blip r:embed="rId5"/>
          <a:srcRect l="6529" r="5157" b="6294"/>
          <a:stretch/>
        </p:blipFill>
        <p:spPr>
          <a:xfrm>
            <a:off x="1710813" y="2682124"/>
            <a:ext cx="8372518" cy="4037304"/>
          </a:xfrm>
          <a:prstGeom prst="rect">
            <a:avLst/>
          </a:prstGeom>
        </p:spPr>
      </p:pic>
    </p:spTree>
    <p:extLst>
      <p:ext uri="{BB962C8B-B14F-4D97-AF65-F5344CB8AC3E}">
        <p14:creationId xmlns:p14="http://schemas.microsoft.com/office/powerpoint/2010/main" val="726159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Ηλεκτρονικά πολυμέσα 1" title="Χρυσός Οδηγός | Νέα Εταιρική Ταυτότητα - 50 Χρόνια">
            <a:hlinkClick r:id="" action="ppaction://media"/>
            <a:extLst>
              <a:ext uri="{FF2B5EF4-FFF2-40B4-BE49-F238E27FC236}">
                <a16:creationId xmlns:a16="http://schemas.microsoft.com/office/drawing/2014/main" id="{20E612DB-38E1-B59A-73EA-5B9D79FC68AA}"/>
              </a:ext>
            </a:extLst>
          </p:cNvPr>
          <p:cNvPicPr>
            <a:picLocks noRot="1" noChangeAspect="1"/>
          </p:cNvPicPr>
          <p:nvPr>
            <a:videoFile r:link="rId1"/>
          </p:nvPr>
        </p:nvPicPr>
        <p:blipFill>
          <a:blip r:embed="rId4"/>
          <a:stretch>
            <a:fillRect/>
          </a:stretch>
        </p:blipFill>
        <p:spPr>
          <a:xfrm>
            <a:off x="0" y="4395"/>
            <a:ext cx="12192000" cy="6853605"/>
          </a:xfrm>
          <a:prstGeom prst="rect">
            <a:avLst/>
          </a:prstGeom>
        </p:spPr>
      </p:pic>
    </p:spTree>
    <p:extLst>
      <p:ext uri="{BB962C8B-B14F-4D97-AF65-F5344CB8AC3E}">
        <p14:creationId xmlns:p14="http://schemas.microsoft.com/office/powerpoint/2010/main" val="23195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a:extLst>
              <a:ext uri="{FF2B5EF4-FFF2-40B4-BE49-F238E27FC236}">
                <a16:creationId xmlns:a16="http://schemas.microsoft.com/office/drawing/2014/main" id="{EB4B45BF-A8E1-3CDE-CE21-3EF195056689}"/>
              </a:ext>
            </a:extLst>
          </p:cNvPr>
          <p:cNvPicPr>
            <a:picLocks noChangeAspect="1"/>
          </p:cNvPicPr>
          <p:nvPr/>
        </p:nvPicPr>
        <p:blipFill>
          <a:blip r:embed="rId3"/>
          <a:stretch>
            <a:fillRect/>
          </a:stretch>
        </p:blipFill>
        <p:spPr>
          <a:xfrm>
            <a:off x="1812152" y="1181983"/>
            <a:ext cx="9221436" cy="4824369"/>
          </a:xfrm>
          <a:prstGeom prst="rect">
            <a:avLst/>
          </a:prstGeom>
        </p:spPr>
      </p:pic>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40"/>
            <a:ext cx="12192000" cy="68580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9621694" y="288751"/>
            <a:ext cx="2484962" cy="1292662"/>
          </a:xfrm>
          <a:prstGeom prst="rect">
            <a:avLst/>
          </a:prstGeom>
        </p:spPr>
        <p:txBody>
          <a:bodyPr wrap="square">
            <a:spAutoFit/>
          </a:bodyPr>
          <a:lstStyle/>
          <a:p>
            <a:pPr algn="ctr"/>
            <a:r>
              <a:rPr lang="el-GR" dirty="0">
                <a:solidFill>
                  <a:srgbClr val="592B82"/>
                </a:solidFill>
              </a:rPr>
              <a:t> </a:t>
            </a:r>
            <a:r>
              <a:rPr lang="el-GR" sz="2600" spc="-150" dirty="0">
                <a:solidFill>
                  <a:srgbClr val="592B82"/>
                </a:solidFill>
                <a:latin typeface="+mj-lt"/>
              </a:rPr>
              <a:t>Συμμόρφωση</a:t>
            </a:r>
          </a:p>
          <a:p>
            <a:pPr algn="ctr"/>
            <a:r>
              <a:rPr lang="el-GR" sz="2600" spc="-150" dirty="0">
                <a:solidFill>
                  <a:srgbClr val="592B82"/>
                </a:solidFill>
                <a:latin typeface="+mj-lt"/>
              </a:rPr>
              <a:t>με τον Κανονισμό GDPR</a:t>
            </a:r>
          </a:p>
        </p:txBody>
      </p:sp>
    </p:spTree>
    <p:extLst>
      <p:ext uri="{BB962C8B-B14F-4D97-AF65-F5344CB8AC3E}">
        <p14:creationId xmlns:p14="http://schemas.microsoft.com/office/powerpoint/2010/main" val="964410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C897582-CB19-41B5-9426-8BD7BD008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71106" cy="4631426"/>
          </a:xfrm>
          <a:custGeom>
            <a:avLst/>
            <a:gdLst>
              <a:gd name="connsiteX0" fmla="*/ 0 w 5471106"/>
              <a:gd name="connsiteY0" fmla="*/ 3301451 h 4631426"/>
              <a:gd name="connsiteX1" fmla="*/ 125703 w 5471106"/>
              <a:gd name="connsiteY1" fmla="*/ 3469551 h 4631426"/>
              <a:gd name="connsiteX2" fmla="*/ 584138 w 5471106"/>
              <a:gd name="connsiteY2" fmla="*/ 3917166 h 4631426"/>
              <a:gd name="connsiteX3" fmla="*/ 716463 w 5471106"/>
              <a:gd name="connsiteY3" fmla="*/ 4010064 h 4631426"/>
              <a:gd name="connsiteX4" fmla="*/ 705202 w 5471106"/>
              <a:gd name="connsiteY4" fmla="*/ 4016176 h 4631426"/>
              <a:gd name="connsiteX5" fmla="*/ 671370 w 5471106"/>
              <a:gd name="connsiteY5" fmla="*/ 4044091 h 4631426"/>
              <a:gd name="connsiteX6" fmla="*/ 656526 w 5471106"/>
              <a:gd name="connsiteY6" fmla="*/ 4066106 h 4631426"/>
              <a:gd name="connsiteX7" fmla="*/ 534490 w 5471106"/>
              <a:gd name="connsiteY7" fmla="*/ 3980431 h 4631426"/>
              <a:gd name="connsiteX8" fmla="*/ 63650 w 5471106"/>
              <a:gd name="connsiteY8" fmla="*/ 3520703 h 4631426"/>
              <a:gd name="connsiteX9" fmla="*/ 0 w 5471106"/>
              <a:gd name="connsiteY9" fmla="*/ 3435586 h 4631426"/>
              <a:gd name="connsiteX10" fmla="*/ 4933182 w 5471106"/>
              <a:gd name="connsiteY10" fmla="*/ 0 h 4631426"/>
              <a:gd name="connsiteX11" fmla="*/ 5027180 w 5471106"/>
              <a:gd name="connsiteY11" fmla="*/ 0 h 4631426"/>
              <a:gd name="connsiteX12" fmla="*/ 5102720 w 5471106"/>
              <a:gd name="connsiteY12" fmla="*/ 124342 h 4631426"/>
              <a:gd name="connsiteX13" fmla="*/ 5471106 w 5471106"/>
              <a:gd name="connsiteY13" fmla="*/ 1579210 h 4631426"/>
              <a:gd name="connsiteX14" fmla="*/ 2418889 w 5471106"/>
              <a:gd name="connsiteY14" fmla="*/ 4631426 h 4631426"/>
              <a:gd name="connsiteX15" fmla="*/ 1095627 w 5471106"/>
              <a:gd name="connsiteY15" fmla="*/ 4330445 h 4631426"/>
              <a:gd name="connsiteX16" fmla="*/ 1039194 w 5471106"/>
              <a:gd name="connsiteY16" fmla="*/ 4301325 h 4631426"/>
              <a:gd name="connsiteX17" fmla="*/ 1043650 w 5471106"/>
              <a:gd name="connsiteY17" fmla="*/ 4294717 h 4631426"/>
              <a:gd name="connsiteX18" fmla="*/ 1056970 w 5471106"/>
              <a:gd name="connsiteY18" fmla="*/ 4251806 h 4631426"/>
              <a:gd name="connsiteX19" fmla="*/ 1060016 w 5471106"/>
              <a:gd name="connsiteY19" fmla="*/ 4221593 h 4631426"/>
              <a:gd name="connsiteX20" fmla="*/ 1130491 w 5471106"/>
              <a:gd name="connsiteY20" fmla="*/ 4257958 h 4631426"/>
              <a:gd name="connsiteX21" fmla="*/ 2418889 w 5471106"/>
              <a:gd name="connsiteY21" fmla="*/ 4551009 h 4631426"/>
              <a:gd name="connsiteX22" fmla="*/ 5390689 w 5471106"/>
              <a:gd name="connsiteY22" fmla="*/ 1579210 h 4631426"/>
              <a:gd name="connsiteX23" fmla="*/ 5032009 w 5471106"/>
              <a:gd name="connsiteY23" fmla="*/ 162673 h 463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71106" h="4631426">
                <a:moveTo>
                  <a:pt x="0" y="3301451"/>
                </a:moveTo>
                <a:lnTo>
                  <a:pt x="125703" y="3469551"/>
                </a:lnTo>
                <a:cubicBezTo>
                  <a:pt x="261971" y="3634670"/>
                  <a:pt x="415728" y="3784820"/>
                  <a:pt x="584138" y="3917166"/>
                </a:cubicBezTo>
                <a:lnTo>
                  <a:pt x="716463" y="4010064"/>
                </a:lnTo>
                <a:lnTo>
                  <a:pt x="705202" y="4016176"/>
                </a:lnTo>
                <a:cubicBezTo>
                  <a:pt x="693040" y="4024393"/>
                  <a:pt x="681712" y="4033748"/>
                  <a:pt x="671370" y="4044091"/>
                </a:cubicBezTo>
                <a:lnTo>
                  <a:pt x="656526" y="4066106"/>
                </a:lnTo>
                <a:lnTo>
                  <a:pt x="534490" y="3980431"/>
                </a:lnTo>
                <a:cubicBezTo>
                  <a:pt x="361523" y="3844503"/>
                  <a:pt x="203605" y="3690290"/>
                  <a:pt x="63650" y="3520703"/>
                </a:cubicBezTo>
                <a:lnTo>
                  <a:pt x="0" y="3435586"/>
                </a:lnTo>
                <a:close/>
                <a:moveTo>
                  <a:pt x="4933182" y="0"/>
                </a:moveTo>
                <a:lnTo>
                  <a:pt x="5027180" y="0"/>
                </a:lnTo>
                <a:lnTo>
                  <a:pt x="5102720" y="124342"/>
                </a:lnTo>
                <a:cubicBezTo>
                  <a:pt x="5337656" y="556821"/>
                  <a:pt x="5471106" y="1052431"/>
                  <a:pt x="5471106" y="1579210"/>
                </a:cubicBezTo>
                <a:cubicBezTo>
                  <a:pt x="5471106" y="3264903"/>
                  <a:pt x="4104582" y="4631426"/>
                  <a:pt x="2418889" y="4631426"/>
                </a:cubicBezTo>
                <a:cubicBezTo>
                  <a:pt x="1944788" y="4631426"/>
                  <a:pt x="1495934" y="4523332"/>
                  <a:pt x="1095627" y="4330445"/>
                </a:cubicBezTo>
                <a:lnTo>
                  <a:pt x="1039194" y="4301325"/>
                </a:lnTo>
                <a:lnTo>
                  <a:pt x="1043650" y="4294717"/>
                </a:lnTo>
                <a:cubicBezTo>
                  <a:pt x="1049433" y="4281042"/>
                  <a:pt x="1053925" y="4266687"/>
                  <a:pt x="1056970" y="4251806"/>
                </a:cubicBezTo>
                <a:lnTo>
                  <a:pt x="1060016" y="4221593"/>
                </a:lnTo>
                <a:lnTo>
                  <a:pt x="1130491" y="4257958"/>
                </a:lnTo>
                <a:cubicBezTo>
                  <a:pt x="1520251" y="4445763"/>
                  <a:pt x="1957279" y="4551009"/>
                  <a:pt x="2418889" y="4551009"/>
                </a:cubicBezTo>
                <a:cubicBezTo>
                  <a:pt x="4060169" y="4551009"/>
                  <a:pt x="5390689" y="3220490"/>
                  <a:pt x="5390689" y="1579210"/>
                </a:cubicBezTo>
                <a:cubicBezTo>
                  <a:pt x="5390689" y="1066310"/>
                  <a:pt x="5260755" y="583758"/>
                  <a:pt x="5032009" y="162673"/>
                </a:cubicBezTo>
                <a:close/>
              </a:path>
            </a:pathLst>
          </a:cu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val 20">
            <a:extLst>
              <a:ext uri="{FF2B5EF4-FFF2-40B4-BE49-F238E27FC236}">
                <a16:creationId xmlns:a16="http://schemas.microsoft.com/office/drawing/2014/main" id="{0E7066FC-B004-4B5A-B02B-599B51EF3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0" y="515619"/>
            <a:ext cx="365760" cy="36576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E65A91-4B5C-423F-B1B9-EA6F186500FF}"/>
              </a:ext>
            </a:extLst>
          </p:cNvPr>
          <p:cNvSpPr txBox="1"/>
          <p:nvPr/>
        </p:nvSpPr>
        <p:spPr>
          <a:xfrm>
            <a:off x="6278880" y="698499"/>
            <a:ext cx="5008988" cy="1516406"/>
          </a:xfrm>
          <a:prstGeom prst="rect">
            <a:avLst/>
          </a:prstGeom>
        </p:spPr>
        <p:txBody>
          <a:bodyPr vert="horz" lIns="91440" tIns="45720" rIns="91440" bIns="45720" rtlCol="0" anchor="ctr">
            <a:normAutofit fontScale="47500" lnSpcReduction="20000"/>
          </a:bodyPr>
          <a:lstStyle/>
          <a:p>
            <a:pPr algn="ctr" defTabSz="758952">
              <a:lnSpc>
                <a:spcPct val="90000"/>
              </a:lnSpc>
              <a:spcBef>
                <a:spcPct val="0"/>
              </a:spcBef>
              <a:spcAft>
                <a:spcPts val="498"/>
              </a:spcAft>
            </a:pPr>
            <a:endParaRPr lang="el-GR" sz="3652" kern="1200" spc="-125" dirty="0">
              <a:solidFill>
                <a:srgbClr val="7030A0"/>
              </a:solidFill>
              <a:latin typeface="+mj-lt"/>
              <a:ea typeface="+mj-ea"/>
              <a:cs typeface="+mj-cs"/>
            </a:endParaRPr>
          </a:p>
          <a:p>
            <a:pPr algn="ctr" defTabSz="758952">
              <a:lnSpc>
                <a:spcPct val="90000"/>
              </a:lnSpc>
              <a:spcBef>
                <a:spcPct val="0"/>
              </a:spcBef>
              <a:spcAft>
                <a:spcPts val="498"/>
              </a:spcAft>
            </a:pPr>
            <a:r>
              <a:rPr lang="en-US" sz="5100" b="1" kern="1200" spc="-125" dirty="0">
                <a:solidFill>
                  <a:srgbClr val="7030A0"/>
                </a:solidFill>
                <a:latin typeface="+mj-lt"/>
                <a:ea typeface="+mj-ea"/>
                <a:cs typeface="+mj-cs"/>
              </a:rPr>
              <a:t>QUIZ </a:t>
            </a:r>
            <a:endParaRPr lang="el-GR" sz="5100" b="1" kern="1200" spc="-125" dirty="0">
              <a:solidFill>
                <a:srgbClr val="7030A0"/>
              </a:solidFill>
              <a:latin typeface="+mj-lt"/>
              <a:ea typeface="+mj-ea"/>
              <a:cs typeface="+mj-cs"/>
            </a:endParaRPr>
          </a:p>
          <a:p>
            <a:pPr algn="ctr" defTabSz="758952">
              <a:lnSpc>
                <a:spcPct val="90000"/>
              </a:lnSpc>
              <a:spcBef>
                <a:spcPct val="0"/>
              </a:spcBef>
              <a:spcAft>
                <a:spcPts val="498"/>
              </a:spcAft>
            </a:pPr>
            <a:r>
              <a:rPr lang="el-GR" sz="5100" kern="1200" spc="-125" dirty="0">
                <a:solidFill>
                  <a:srgbClr val="7030A0"/>
                </a:solidFill>
                <a:latin typeface="+mj-lt"/>
                <a:ea typeface="+mj-ea"/>
                <a:cs typeface="+mj-cs"/>
              </a:rPr>
              <a:t>Έχεις Κάνει Καλή Δουλειά με την </a:t>
            </a:r>
            <a:r>
              <a:rPr lang="el-GR" sz="5100" kern="1200" spc="-125" dirty="0" err="1">
                <a:solidFill>
                  <a:srgbClr val="7030A0"/>
                </a:solidFill>
                <a:latin typeface="+mj-lt"/>
                <a:ea typeface="+mj-ea"/>
                <a:cs typeface="+mj-cs"/>
              </a:rPr>
              <a:t>Online</a:t>
            </a:r>
            <a:r>
              <a:rPr lang="el-GR" sz="5100" kern="1200" spc="-125" dirty="0">
                <a:solidFill>
                  <a:srgbClr val="7030A0"/>
                </a:solidFill>
                <a:latin typeface="+mj-lt"/>
                <a:ea typeface="+mj-ea"/>
                <a:cs typeface="+mj-cs"/>
              </a:rPr>
              <a:t> Παρουσία της Επιχείρησής σου;</a:t>
            </a:r>
            <a:endParaRPr lang="en-US" sz="5100" spc="-150" dirty="0">
              <a:solidFill>
                <a:srgbClr val="7030A0"/>
              </a:solidFill>
              <a:latin typeface="+mj-lt"/>
              <a:ea typeface="+mj-ea"/>
              <a:cs typeface="+mj-cs"/>
            </a:endParaRPr>
          </a:p>
        </p:txBody>
      </p:sp>
      <p:pic>
        <p:nvPicPr>
          <p:cNvPr id="10" name="Εικόνα 9">
            <a:extLst>
              <a:ext uri="{FF2B5EF4-FFF2-40B4-BE49-F238E27FC236}">
                <a16:creationId xmlns:a16="http://schemas.microsoft.com/office/drawing/2014/main" id="{FB2F8BF1-A0B1-4883-8DD0-F2D461CE1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954" y="1086188"/>
            <a:ext cx="1843551" cy="211295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pic>
        <p:nvPicPr>
          <p:cNvPr id="3" name="Εικόνα 2">
            <a:hlinkClick r:id="rId4"/>
            <a:extLst>
              <a:ext uri="{FF2B5EF4-FFF2-40B4-BE49-F238E27FC236}">
                <a16:creationId xmlns:a16="http://schemas.microsoft.com/office/drawing/2014/main" id="{19035C7F-2775-0926-2E5D-27F9132C0974}"/>
              </a:ext>
            </a:extLst>
          </p:cNvPr>
          <p:cNvPicPr>
            <a:picLocks noChangeAspect="1"/>
          </p:cNvPicPr>
          <p:nvPr/>
        </p:nvPicPr>
        <p:blipFill>
          <a:blip r:embed="rId5"/>
          <a:stretch>
            <a:fillRect/>
          </a:stretch>
        </p:blipFill>
        <p:spPr>
          <a:xfrm>
            <a:off x="1700785" y="4728638"/>
            <a:ext cx="595894" cy="492605"/>
          </a:xfrm>
          <a:prstGeom prst="rect">
            <a:avLst/>
          </a:prstGeom>
        </p:spPr>
      </p:pic>
      <p:pic>
        <p:nvPicPr>
          <p:cNvPr id="6" name="Εικόνα 5">
            <a:hlinkClick r:id="rId6"/>
            <a:extLst>
              <a:ext uri="{FF2B5EF4-FFF2-40B4-BE49-F238E27FC236}">
                <a16:creationId xmlns:a16="http://schemas.microsoft.com/office/drawing/2014/main" id="{E04B41C0-2EFC-4629-6794-AA3BBBBA8E4F}"/>
              </a:ext>
            </a:extLst>
          </p:cNvPr>
          <p:cNvPicPr>
            <a:picLocks noChangeAspect="1"/>
          </p:cNvPicPr>
          <p:nvPr/>
        </p:nvPicPr>
        <p:blipFill>
          <a:blip r:embed="rId7"/>
          <a:stretch>
            <a:fillRect/>
          </a:stretch>
        </p:blipFill>
        <p:spPr>
          <a:xfrm>
            <a:off x="2296679" y="4791146"/>
            <a:ext cx="540277" cy="444934"/>
          </a:xfrm>
          <a:prstGeom prst="rect">
            <a:avLst/>
          </a:prstGeom>
        </p:spPr>
      </p:pic>
      <p:pic>
        <p:nvPicPr>
          <p:cNvPr id="12" name="Εικόνα 11">
            <a:hlinkClick r:id="rId8"/>
            <a:extLst>
              <a:ext uri="{FF2B5EF4-FFF2-40B4-BE49-F238E27FC236}">
                <a16:creationId xmlns:a16="http://schemas.microsoft.com/office/drawing/2014/main" id="{53364598-F81B-C386-27E2-C7E4B8326381}"/>
              </a:ext>
            </a:extLst>
          </p:cNvPr>
          <p:cNvPicPr>
            <a:picLocks noChangeAspect="1"/>
          </p:cNvPicPr>
          <p:nvPr/>
        </p:nvPicPr>
        <p:blipFill>
          <a:blip r:embed="rId9"/>
          <a:stretch>
            <a:fillRect/>
          </a:stretch>
        </p:blipFill>
        <p:spPr>
          <a:xfrm>
            <a:off x="2929053" y="4759364"/>
            <a:ext cx="564112" cy="476715"/>
          </a:xfrm>
          <a:prstGeom prst="rect">
            <a:avLst/>
          </a:prstGeom>
        </p:spPr>
      </p:pic>
      <p:pic>
        <p:nvPicPr>
          <p:cNvPr id="4" name="Εικόνα 3" descr="Εικόνα που περιέχει γραφικά, μοβ, γραμματοσειρά, μοτίβο&#10;&#10;Περιγραφή που δημιουργήθηκε αυτόματα">
            <a:extLst>
              <a:ext uri="{FF2B5EF4-FFF2-40B4-BE49-F238E27FC236}">
                <a16:creationId xmlns:a16="http://schemas.microsoft.com/office/drawing/2014/main" id="{9A24B923-0771-C930-3A46-50EF5BB667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7944" y="2096582"/>
            <a:ext cx="4659924" cy="4659924"/>
          </a:xfrm>
          <a:prstGeom prst="rect">
            <a:avLst/>
          </a:prstGeom>
        </p:spPr>
      </p:pic>
    </p:spTree>
    <p:extLst>
      <p:ext uri="{BB962C8B-B14F-4D97-AF65-F5344CB8AC3E}">
        <p14:creationId xmlns:p14="http://schemas.microsoft.com/office/powerpoint/2010/main" val="182140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F491ED29-DC7A-BF2E-F1DF-96A84C88F49A}"/>
              </a:ext>
            </a:extLst>
          </p:cNvPr>
          <p:cNvGrpSpPr/>
          <p:nvPr/>
        </p:nvGrpSpPr>
        <p:grpSpPr>
          <a:xfrm>
            <a:off x="0" y="0"/>
            <a:ext cx="12192000" cy="6858000"/>
            <a:chOff x="11750" y="0"/>
            <a:chExt cx="12192000" cy="6858000"/>
          </a:xfrm>
        </p:grpSpPr>
        <p:pic>
          <p:nvPicPr>
            <p:cNvPr id="3" name="Εικόνα 15">
              <a:extLst>
                <a:ext uri="{FF2B5EF4-FFF2-40B4-BE49-F238E27FC236}">
                  <a16:creationId xmlns:a16="http://schemas.microsoft.com/office/drawing/2014/main" id="{35F69815-7D5B-DE1C-B0CA-B67403A3C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0" y="0"/>
              <a:ext cx="12192000" cy="6858000"/>
            </a:xfrm>
            <a:prstGeom prst="rect">
              <a:avLst/>
            </a:prstGeom>
          </p:spPr>
        </p:pic>
        <p:sp>
          <p:nvSpPr>
            <p:cNvPr id="46" name="TextBox 45">
              <a:extLst>
                <a:ext uri="{FF2B5EF4-FFF2-40B4-BE49-F238E27FC236}">
                  <a16:creationId xmlns:a16="http://schemas.microsoft.com/office/drawing/2014/main" id="{FA8C1CAC-8626-7FF6-4C8A-DA7170A32D7F}"/>
                </a:ext>
              </a:extLst>
            </p:cNvPr>
            <p:cNvSpPr txBox="1"/>
            <p:nvPr/>
          </p:nvSpPr>
          <p:spPr>
            <a:xfrm>
              <a:off x="155448" y="6144768"/>
              <a:ext cx="1152144" cy="646331"/>
            </a:xfrm>
            <a:prstGeom prst="rect">
              <a:avLst/>
            </a:prstGeom>
            <a:solidFill>
              <a:srgbClr val="592B82"/>
            </a:solidFill>
          </p:spPr>
          <p:txBody>
            <a:bodyPr wrap="square" rtlCol="0">
              <a:spAutoFit/>
            </a:bodyPr>
            <a:lstStyle/>
            <a:p>
              <a:endParaRPr lang="el-GR" dirty="0"/>
            </a:p>
            <a:p>
              <a:endParaRPr lang="el-GR" dirty="0"/>
            </a:p>
          </p:txBody>
        </p:sp>
      </p:grpSp>
      <p:sp>
        <p:nvSpPr>
          <p:cNvPr id="5" name="Ορθογώνιο 6">
            <a:extLst>
              <a:ext uri="{FF2B5EF4-FFF2-40B4-BE49-F238E27FC236}">
                <a16:creationId xmlns:a16="http://schemas.microsoft.com/office/drawing/2014/main" id="{AB1E26B0-EC44-6D72-0B69-B4AAD7829A48}"/>
              </a:ext>
            </a:extLst>
          </p:cNvPr>
          <p:cNvSpPr/>
          <p:nvPr/>
        </p:nvSpPr>
        <p:spPr>
          <a:xfrm>
            <a:off x="9640629" y="651329"/>
            <a:ext cx="2551371" cy="830997"/>
          </a:xfrm>
          <a:prstGeom prst="rect">
            <a:avLst/>
          </a:prstGeom>
        </p:spPr>
        <p:txBody>
          <a:bodyPr wrap="square">
            <a:spAutoFit/>
          </a:bodyPr>
          <a:lstStyle/>
          <a:p>
            <a:pPr algn="ctr"/>
            <a:r>
              <a:rPr lang="el-GR" sz="2400" dirty="0">
                <a:solidFill>
                  <a:srgbClr val="592B82"/>
                </a:solidFill>
                <a:latin typeface="+mj-lt"/>
              </a:rPr>
              <a:t>Ο Χρυσός Οδηγός </a:t>
            </a:r>
            <a:r>
              <a:rPr lang="el-GR" sz="2400" dirty="0">
                <a:solidFill>
                  <a:srgbClr val="592B82"/>
                </a:solidFill>
              </a:rPr>
              <a:t>το </a:t>
            </a:r>
            <a:r>
              <a:rPr lang="en-US" sz="2400" b="1" dirty="0">
                <a:solidFill>
                  <a:srgbClr val="592B82"/>
                </a:solidFill>
              </a:rPr>
              <a:t>202</a:t>
            </a:r>
            <a:r>
              <a:rPr lang="el-GR" sz="2400" b="1" dirty="0">
                <a:solidFill>
                  <a:srgbClr val="592B82"/>
                </a:solidFill>
              </a:rPr>
              <a:t>3</a:t>
            </a:r>
            <a:endParaRPr lang="el-GR" sz="2400" b="1" spc="-150" dirty="0">
              <a:solidFill>
                <a:srgbClr val="592B82"/>
              </a:solidFill>
            </a:endParaRPr>
          </a:p>
        </p:txBody>
      </p:sp>
      <p:grpSp>
        <p:nvGrpSpPr>
          <p:cNvPr id="45" name="Group 44">
            <a:extLst>
              <a:ext uri="{FF2B5EF4-FFF2-40B4-BE49-F238E27FC236}">
                <a16:creationId xmlns:a16="http://schemas.microsoft.com/office/drawing/2014/main" id="{003E85C9-4F17-01F0-884E-358D6F69BFF3}"/>
              </a:ext>
            </a:extLst>
          </p:cNvPr>
          <p:cNvGrpSpPr/>
          <p:nvPr/>
        </p:nvGrpSpPr>
        <p:grpSpPr>
          <a:xfrm>
            <a:off x="401783" y="235972"/>
            <a:ext cx="9518070" cy="6622027"/>
            <a:chOff x="1505576" y="246286"/>
            <a:chExt cx="4273065" cy="3280157"/>
          </a:xfrm>
        </p:grpSpPr>
        <p:pic>
          <p:nvPicPr>
            <p:cNvPr id="4" name="Εικόνα 3">
              <a:extLst>
                <a:ext uri="{FF2B5EF4-FFF2-40B4-BE49-F238E27FC236}">
                  <a16:creationId xmlns:a16="http://schemas.microsoft.com/office/drawing/2014/main" id="{CF468E08-DBB0-0A15-18D1-010303527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6382" y="896111"/>
              <a:ext cx="3046956" cy="1886025"/>
            </a:xfrm>
            <a:prstGeom prst="rect">
              <a:avLst/>
            </a:prstGeom>
          </p:spPr>
        </p:pic>
        <p:sp>
          <p:nvSpPr>
            <p:cNvPr id="9" name="Ορθογώνιο 16">
              <a:extLst>
                <a:ext uri="{FF2B5EF4-FFF2-40B4-BE49-F238E27FC236}">
                  <a16:creationId xmlns:a16="http://schemas.microsoft.com/office/drawing/2014/main" id="{911866E3-DB61-533C-BFD0-19FD61D80F2A}"/>
                </a:ext>
              </a:extLst>
            </p:cNvPr>
            <p:cNvSpPr/>
            <p:nvPr/>
          </p:nvSpPr>
          <p:spPr>
            <a:xfrm>
              <a:off x="1505576" y="441056"/>
              <a:ext cx="1661961" cy="520207"/>
            </a:xfrm>
            <a:prstGeom prst="rect">
              <a:avLst/>
            </a:prstGeom>
          </p:spPr>
          <p:txBody>
            <a:bodyPr wrap="square">
              <a:spAutoFit/>
            </a:bodyPr>
            <a:lstStyle/>
            <a:p>
              <a:pPr algn="ctr">
                <a:lnSpc>
                  <a:spcPts val="1200"/>
                </a:lnSpc>
              </a:pPr>
              <a:r>
                <a:rPr lang="el-GR" sz="900" dirty="0">
                  <a:solidFill>
                    <a:srgbClr val="47C4B6"/>
                  </a:solidFill>
                </a:rPr>
                <a:t>Έντυπος κατάλογος</a:t>
              </a:r>
            </a:p>
            <a:p>
              <a:pPr algn="ctr">
                <a:lnSpc>
                  <a:spcPts val="1100"/>
                </a:lnSpc>
              </a:pPr>
              <a:r>
                <a:rPr lang="el-GR" sz="800" dirty="0">
                  <a:latin typeface="+mj-lt"/>
                </a:rPr>
                <a:t>πρώτη κυκλοφορία </a:t>
              </a:r>
            </a:p>
            <a:p>
              <a:pPr algn="ctr">
                <a:lnSpc>
                  <a:spcPts val="1100"/>
                </a:lnSpc>
              </a:pPr>
              <a:r>
                <a:rPr lang="el-GR" sz="800" dirty="0">
                  <a:latin typeface="+mj-lt"/>
                </a:rPr>
                <a:t>που συνεχίστηκε για 50 χρόνια</a:t>
              </a:r>
            </a:p>
          </p:txBody>
        </p:sp>
        <p:sp>
          <p:nvSpPr>
            <p:cNvPr id="10" name="Ορθογώνιο 17">
              <a:extLst>
                <a:ext uri="{FF2B5EF4-FFF2-40B4-BE49-F238E27FC236}">
                  <a16:creationId xmlns:a16="http://schemas.microsoft.com/office/drawing/2014/main" id="{8C19A380-E518-2F91-0A02-7F33B36A507C}"/>
                </a:ext>
              </a:extLst>
            </p:cNvPr>
            <p:cNvSpPr/>
            <p:nvPr/>
          </p:nvSpPr>
          <p:spPr>
            <a:xfrm>
              <a:off x="2726713" y="442928"/>
              <a:ext cx="2012361" cy="661976"/>
            </a:xfrm>
            <a:prstGeom prst="rect">
              <a:avLst/>
            </a:prstGeom>
          </p:spPr>
          <p:txBody>
            <a:bodyPr wrap="square">
              <a:spAutoFit/>
            </a:bodyPr>
            <a:lstStyle/>
            <a:p>
              <a:pPr algn="ctr">
                <a:lnSpc>
                  <a:spcPts val="1100"/>
                </a:lnSpc>
              </a:pPr>
              <a:r>
                <a:rPr lang="en-US" sz="1000" dirty="0">
                  <a:solidFill>
                    <a:srgbClr val="8C6AA7"/>
                  </a:solidFill>
                </a:rPr>
                <a:t>B2B digital services</a:t>
              </a:r>
            </a:p>
            <a:p>
              <a:pPr algn="ctr">
                <a:lnSpc>
                  <a:spcPts val="1100"/>
                </a:lnSpc>
              </a:pPr>
              <a:r>
                <a:rPr lang="el-GR" sz="900" dirty="0">
                  <a:latin typeface="+mj-lt"/>
                </a:rPr>
                <a:t>Έναρξη παροχής υπηρεσιών</a:t>
              </a:r>
              <a:r>
                <a:rPr lang="en-US" sz="900" dirty="0">
                  <a:latin typeface="+mj-lt"/>
                </a:rPr>
                <a:t> </a:t>
              </a:r>
              <a:r>
                <a:rPr lang="el-GR" sz="900" dirty="0">
                  <a:latin typeface="+mj-lt"/>
                </a:rPr>
                <a:t>κατασκευής </a:t>
              </a:r>
              <a:r>
                <a:rPr lang="en-US" sz="900" dirty="0">
                  <a:latin typeface="+mj-lt"/>
                </a:rPr>
                <a:t>websites</a:t>
              </a:r>
              <a:r>
                <a:rPr lang="el-GR" sz="900" dirty="0">
                  <a:latin typeface="+mj-lt"/>
                </a:rPr>
                <a:t> </a:t>
              </a:r>
              <a:r>
                <a:rPr lang="en-US" sz="900" dirty="0">
                  <a:latin typeface="+mj-lt"/>
                </a:rPr>
                <a:t> </a:t>
              </a:r>
            </a:p>
            <a:p>
              <a:pPr algn="ctr">
                <a:lnSpc>
                  <a:spcPts val="1100"/>
                </a:lnSpc>
              </a:pPr>
              <a:endParaRPr lang="en-US" sz="1200" dirty="0">
                <a:solidFill>
                  <a:srgbClr val="8C6AA7"/>
                </a:solidFill>
              </a:endParaRPr>
            </a:p>
          </p:txBody>
        </p:sp>
        <p:sp>
          <p:nvSpPr>
            <p:cNvPr id="11" name="Ορθογώνιο 18">
              <a:extLst>
                <a:ext uri="{FF2B5EF4-FFF2-40B4-BE49-F238E27FC236}">
                  <a16:creationId xmlns:a16="http://schemas.microsoft.com/office/drawing/2014/main" id="{BEFB5386-F5F2-71C8-E6F1-476F977B6B18}"/>
                </a:ext>
              </a:extLst>
            </p:cNvPr>
            <p:cNvSpPr/>
            <p:nvPr/>
          </p:nvSpPr>
          <p:spPr>
            <a:xfrm>
              <a:off x="4578748" y="246286"/>
              <a:ext cx="1199893" cy="276999"/>
            </a:xfrm>
            <a:prstGeom prst="rect">
              <a:avLst/>
            </a:prstGeom>
          </p:spPr>
          <p:txBody>
            <a:bodyPr wrap="square">
              <a:spAutoFit/>
            </a:bodyPr>
            <a:lstStyle/>
            <a:p>
              <a:pPr algn="ctr"/>
              <a:r>
                <a:rPr lang="en-US" sz="1200" dirty="0">
                  <a:solidFill>
                    <a:srgbClr val="F86251"/>
                  </a:solidFill>
                </a:rPr>
                <a:t>Digital player</a:t>
              </a:r>
            </a:p>
          </p:txBody>
        </p:sp>
        <p:sp>
          <p:nvSpPr>
            <p:cNvPr id="12" name="Ορθογώνιο 19">
              <a:extLst>
                <a:ext uri="{FF2B5EF4-FFF2-40B4-BE49-F238E27FC236}">
                  <a16:creationId xmlns:a16="http://schemas.microsoft.com/office/drawing/2014/main" id="{71680231-0DFD-9863-DDF0-B3CDE522FA8A}"/>
                </a:ext>
              </a:extLst>
            </p:cNvPr>
            <p:cNvSpPr/>
            <p:nvPr/>
          </p:nvSpPr>
          <p:spPr>
            <a:xfrm>
              <a:off x="2643997" y="2834228"/>
              <a:ext cx="785003" cy="400110"/>
            </a:xfrm>
            <a:prstGeom prst="rect">
              <a:avLst/>
            </a:prstGeom>
          </p:spPr>
          <p:txBody>
            <a:bodyPr wrap="square">
              <a:spAutoFit/>
            </a:bodyPr>
            <a:lstStyle/>
            <a:p>
              <a:pPr algn="ctr">
                <a:lnSpc>
                  <a:spcPts val="1200"/>
                </a:lnSpc>
              </a:pPr>
              <a:r>
                <a:rPr lang="el-GR" sz="900" dirty="0">
                  <a:solidFill>
                    <a:srgbClr val="F4CA40"/>
                  </a:solidFill>
                </a:rPr>
                <a:t>Λανσάρισμα του xo.gr</a:t>
              </a:r>
            </a:p>
          </p:txBody>
        </p:sp>
        <p:pic>
          <p:nvPicPr>
            <p:cNvPr id="13" name="Picture 2" descr="Google Premier Partner | SearchKings">
              <a:extLst>
                <a:ext uri="{FF2B5EF4-FFF2-40B4-BE49-F238E27FC236}">
                  <a16:creationId xmlns:a16="http://schemas.microsoft.com/office/drawing/2014/main" id="{EE54F1BE-BDCD-D11D-1ACD-117456382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3343" y="961263"/>
              <a:ext cx="619100" cy="2117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Baidu logo and symbol, meaning, history, PNG">
              <a:extLst>
                <a:ext uri="{FF2B5EF4-FFF2-40B4-BE49-F238E27FC236}">
                  <a16:creationId xmlns:a16="http://schemas.microsoft.com/office/drawing/2014/main" id="{60083E58-1B81-379C-B18B-D7A0A143E6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0188" y="2794591"/>
              <a:ext cx="619101" cy="3482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a:extLst>
                <a:ext uri="{FF2B5EF4-FFF2-40B4-BE49-F238E27FC236}">
                  <a16:creationId xmlns:a16="http://schemas.microsoft.com/office/drawing/2014/main" id="{B0792466-C4C7-B69E-10A9-478A30F5E5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2889" y="2923641"/>
              <a:ext cx="499844" cy="196033"/>
            </a:xfrm>
            <a:prstGeom prst="rect">
              <a:avLst/>
            </a:prstGeom>
            <a:noFill/>
            <a:extLst>
              <a:ext uri="{909E8E84-426E-40DD-AFC4-6F175D3DCCD1}">
                <a14:hiddenFill xmlns:a14="http://schemas.microsoft.com/office/drawing/2010/main">
                  <a:solidFill>
                    <a:srgbClr val="FFFFFF"/>
                  </a:solidFill>
                </a14:hiddenFill>
              </a:ext>
            </a:extLst>
          </p:spPr>
        </p:pic>
        <p:sp>
          <p:nvSpPr>
            <p:cNvPr id="29" name="Ορθογώνιο 23">
              <a:extLst>
                <a:ext uri="{FF2B5EF4-FFF2-40B4-BE49-F238E27FC236}">
                  <a16:creationId xmlns:a16="http://schemas.microsoft.com/office/drawing/2014/main" id="{5E58B069-268E-1D1D-2AFE-48484B5B7949}"/>
                </a:ext>
              </a:extLst>
            </p:cNvPr>
            <p:cNvSpPr/>
            <p:nvPr/>
          </p:nvSpPr>
          <p:spPr>
            <a:xfrm>
              <a:off x="3415588" y="2490278"/>
              <a:ext cx="1650746" cy="545015"/>
            </a:xfrm>
            <a:prstGeom prst="rect">
              <a:avLst/>
            </a:prstGeom>
          </p:spPr>
          <p:txBody>
            <a:bodyPr wrap="square">
              <a:spAutoFit/>
            </a:bodyPr>
            <a:lstStyle/>
            <a:p>
              <a:pPr algn="ctr">
                <a:lnSpc>
                  <a:spcPts val="1100"/>
                </a:lnSpc>
              </a:pPr>
              <a:r>
                <a:rPr lang="en-US" sz="1050" dirty="0">
                  <a:solidFill>
                    <a:srgbClr val="8EA94C"/>
                  </a:solidFill>
                </a:rPr>
                <a:t>Digital Advertising </a:t>
              </a:r>
              <a:r>
                <a:rPr lang="el-GR" sz="1050" dirty="0">
                  <a:solidFill>
                    <a:srgbClr val="8EA94C"/>
                  </a:solidFill>
                </a:rPr>
                <a:t>Εξωτερικό</a:t>
              </a:r>
              <a:endParaRPr lang="en-US" sz="1050" dirty="0">
                <a:solidFill>
                  <a:srgbClr val="8EA94C"/>
                </a:solidFill>
              </a:endParaRPr>
            </a:p>
            <a:p>
              <a:pPr algn="ctr">
                <a:lnSpc>
                  <a:spcPts val="1100"/>
                </a:lnSpc>
              </a:pPr>
              <a:endParaRPr lang="en-US" sz="1200" dirty="0">
                <a:solidFill>
                  <a:srgbClr val="8C6AA7"/>
                </a:solidFill>
              </a:endParaRPr>
            </a:p>
          </p:txBody>
        </p:sp>
        <p:pic>
          <p:nvPicPr>
            <p:cNvPr id="30" name="Picture 14" descr="Logo Video Advertising Brand Programmatic Advertising, PNG, 1001x1001px,  Logo, Advertising, Aqua, Audience, Brand Download Free">
              <a:extLst>
                <a:ext uri="{FF2B5EF4-FFF2-40B4-BE49-F238E27FC236}">
                  <a16:creationId xmlns:a16="http://schemas.microsoft.com/office/drawing/2014/main" id="{DB164F17-4EEF-3274-CBD9-F399F2F2E5F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88" b="98049" l="3293" r="99024">
                          <a14:foregroundMark x1="27927" y1="16220" x2="22073" y2="35122"/>
                          <a14:foregroundMark x1="22073" y1="35122" x2="28780" y2="55488"/>
                          <a14:foregroundMark x1="28780" y1="55488" x2="37927" y2="65244"/>
                          <a14:foregroundMark x1="37927" y1="65244" x2="39634" y2="65732"/>
                          <a14:foregroundMark x1="56951" y1="84512" x2="65732" y2="83659"/>
                          <a14:foregroundMark x1="65732" y1="83659" x2="79146" y2="67805"/>
                          <a14:foregroundMark x1="79146" y1="67805" x2="80366" y2="49634"/>
                          <a14:foregroundMark x1="80366" y1="49634" x2="74878" y2="30488"/>
                          <a14:foregroundMark x1="74878" y1="30488" x2="66707" y2="20122"/>
                          <a14:foregroundMark x1="66707" y1="20122" x2="56951" y2="15122"/>
                          <a14:foregroundMark x1="56951" y1="15122" x2="38293" y2="13171"/>
                          <a14:foregroundMark x1="38293" y1="13171" x2="25610" y2="18171"/>
                          <a14:foregroundMark x1="25610" y1="18171" x2="19268" y2="25976"/>
                          <a14:foregroundMark x1="19268" y1="25976" x2="17439" y2="35122"/>
                          <a14:foregroundMark x1="17439" y1="35122" x2="17439" y2="75366"/>
                          <a14:foregroundMark x1="17439" y1="75366" x2="24512" y2="81341"/>
                          <a14:foregroundMark x1="24512" y1="81341" x2="54146" y2="90610"/>
                          <a14:foregroundMark x1="54146" y1="90610" x2="66463" y2="88171"/>
                          <a14:foregroundMark x1="66463" y1="88171" x2="89390" y2="64390"/>
                          <a14:foregroundMark x1="89390" y1="64390" x2="92317" y2="51829"/>
                          <a14:foregroundMark x1="92317" y1="51829" x2="86341" y2="27195"/>
                          <a14:foregroundMark x1="86341" y1="27195" x2="76951" y2="19390"/>
                          <a14:foregroundMark x1="76951" y1="19390" x2="46463" y2="16463"/>
                          <a14:foregroundMark x1="46463" y1="16463" x2="36585" y2="18171"/>
                          <a14:foregroundMark x1="36585" y1="18171" x2="7561" y2="41463"/>
                          <a14:foregroundMark x1="7561" y1="41463" x2="6707" y2="47073"/>
                          <a14:foregroundMark x1="11341" y1="58049" x2="33293" y2="91951"/>
                          <a14:foregroundMark x1="50488" y1="97073" x2="62805" y2="94756"/>
                          <a14:foregroundMark x1="62805" y1="94756" x2="69878" y2="90976"/>
                          <a14:foregroundMark x1="69878" y1="90976" x2="82805" y2="76463"/>
                          <a14:foregroundMark x1="82805" y1="76463" x2="96220" y2="44390"/>
                          <a14:foregroundMark x1="96220" y1="44390" x2="96341" y2="37439"/>
                          <a14:foregroundMark x1="96341" y1="37439" x2="84756" y2="22805"/>
                          <a14:foregroundMark x1="84756" y1="22805" x2="57561" y2="9390"/>
                          <a14:foregroundMark x1="57561" y1="9390" x2="38902" y2="12073"/>
                          <a14:foregroundMark x1="38902" y1="12073" x2="15122" y2="23659"/>
                          <a14:foregroundMark x1="15122" y1="23659" x2="5366" y2="35854"/>
                          <a14:foregroundMark x1="5366" y1="35854" x2="6220" y2="48171"/>
                          <a14:foregroundMark x1="6220" y1="48171" x2="11463" y2="61098"/>
                          <a14:foregroundMark x1="11463" y1="61098" x2="16707" y2="66463"/>
                          <a14:foregroundMark x1="16707" y1="66463" x2="28415" y2="87439"/>
                          <a14:foregroundMark x1="28415" y1="87439" x2="44634" y2="98049"/>
                          <a14:foregroundMark x1="44634" y1="98049" x2="50122" y2="96341"/>
                          <a14:foregroundMark x1="46585" y1="70244" x2="46463" y2="41098"/>
                          <a14:foregroundMark x1="46463" y1="41098" x2="48537" y2="36341"/>
                          <a14:foregroundMark x1="58049" y1="22317" x2="64390" y2="67073"/>
                          <a14:foregroundMark x1="69146" y1="67317" x2="59390" y2="20488"/>
                          <a14:foregroundMark x1="59390" y1="20366" x2="36220" y2="46463"/>
                          <a14:foregroundMark x1="35854" y1="54512" x2="53780" y2="57317"/>
                          <a14:foregroundMark x1="53780" y1="57317" x2="72439" y2="52073"/>
                          <a14:foregroundMark x1="95976" y1="40976" x2="99634" y2="49024"/>
                          <a14:foregroundMark x1="66098" y1="8659" x2="41098" y2="10732"/>
                          <a14:foregroundMark x1="41098" y1="10732" x2="40976" y2="10854"/>
                          <a14:foregroundMark x1="3293" y1="47195" x2="5366" y2="59756"/>
                          <a14:foregroundMark x1="43537" y1="6220" x2="54268" y2="4878"/>
                          <a14:foregroundMark x1="54268" y1="4878" x2="54634" y2="4878"/>
                          <a14:foregroundMark x1="52805" y1="23293" x2="41220" y2="32195"/>
                          <a14:foregroundMark x1="41220" y1="32195" x2="35610" y2="40732"/>
                          <a14:foregroundMark x1="35610" y1="40732" x2="33659" y2="50122"/>
                          <a14:foregroundMark x1="33659" y1="50122" x2="39390" y2="54878"/>
                          <a14:foregroundMark x1="39390" y1="54878" x2="62317" y2="46585"/>
                          <a14:foregroundMark x1="62317" y1="46585" x2="72805" y2="48415"/>
                          <a14:foregroundMark x1="72805" y1="48415" x2="72927" y2="59146"/>
                          <a14:foregroundMark x1="72927" y1="59146" x2="60366" y2="65732"/>
                          <a14:foregroundMark x1="60366" y1="65732" x2="41829" y2="61707"/>
                          <a14:foregroundMark x1="41829" y1="61707" x2="32805" y2="56341"/>
                          <a14:foregroundMark x1="32805" y1="56341" x2="32439" y2="37439"/>
                          <a14:foregroundMark x1="25732" y1="38780" x2="68049" y2="24512"/>
                          <a14:foregroundMark x1="68049" y1="24512" x2="68171" y2="24512"/>
                          <a14:foregroundMark x1="84512" y1="44390" x2="37805" y2="64146"/>
                          <a14:foregroundMark x1="37805" y1="64146" x2="23537" y2="38780"/>
                          <a14:foregroundMark x1="23537" y1="38780" x2="26220" y2="28537"/>
                          <a14:foregroundMark x1="26220" y1="28537" x2="38780" y2="22805"/>
                          <a14:foregroundMark x1="43415" y1="16707" x2="37561" y2="78171"/>
                          <a14:foregroundMark x1="37561" y1="78171" x2="37439" y2="78415"/>
                          <a14:foregroundMark x1="45000" y1="84390" x2="68780" y2="46463"/>
                          <a14:foregroundMark x1="68780" y1="46463" x2="68780" y2="46463"/>
                          <a14:foregroundMark x1="80610" y1="57073" x2="50000" y2="73049"/>
                          <a14:foregroundMark x1="50000" y1="73049" x2="81220" y2="67439"/>
                          <a14:foregroundMark x1="81220" y1="67439" x2="42561" y2="74146"/>
                          <a14:foregroundMark x1="42561" y1="74146" x2="65488" y2="58780"/>
                          <a14:foregroundMark x1="65488" y1="58780" x2="30854" y2="61341"/>
                          <a14:foregroundMark x1="30854" y1="61341" x2="46707" y2="51463"/>
                          <a14:foregroundMark x1="46707" y1="51463" x2="19390" y2="47317"/>
                          <a14:foregroundMark x1="19390" y1="47317" x2="42927" y2="36707"/>
                          <a14:foregroundMark x1="42927" y1="36707" x2="25488" y2="31220"/>
                          <a14:foregroundMark x1="25488" y1="31220" x2="48171" y2="22195"/>
                          <a14:foregroundMark x1="48171" y1="22195" x2="34878" y2="24146"/>
                          <a14:foregroundMark x1="34878" y1="24146" x2="77561" y2="17561"/>
                          <a14:foregroundMark x1="77561" y1="17561" x2="53171" y2="26951"/>
                          <a14:foregroundMark x1="53171" y1="26951" x2="70976" y2="26585"/>
                          <a14:foregroundMark x1="70976" y1="26585" x2="79634" y2="31829"/>
                          <a14:foregroundMark x1="79634" y1="31829" x2="82805" y2="39512"/>
                          <a14:foregroundMark x1="82805" y1="39512" x2="62195" y2="53537"/>
                          <a14:foregroundMark x1="62195" y1="53537" x2="72439" y2="58537"/>
                          <a14:foregroundMark x1="72439" y1="58537" x2="62073" y2="66220"/>
                          <a14:foregroundMark x1="62073" y1="66220" x2="59146" y2="74390"/>
                          <a14:foregroundMark x1="59146" y1="74390" x2="61585" y2="74512"/>
                          <a14:foregroundMark x1="71585" y1="62195" x2="92317" y2="48902"/>
                          <a14:foregroundMark x1="92317" y1="48902" x2="65610" y2="52683"/>
                          <a14:foregroundMark x1="65610" y1="52683" x2="63902" y2="44756"/>
                          <a14:foregroundMark x1="63902" y1="44756" x2="53659" y2="44878"/>
                          <a14:foregroundMark x1="53659" y1="44878" x2="70122" y2="35610"/>
                          <a14:foregroundMark x1="70122" y1="35610" x2="44756" y2="40000"/>
                          <a14:foregroundMark x1="44756" y1="40000" x2="55366" y2="33659"/>
                          <a14:foregroundMark x1="55366" y1="33659" x2="37805" y2="35976"/>
                          <a14:foregroundMark x1="37805" y1="35976" x2="54268" y2="29756"/>
                          <a14:foregroundMark x1="54268" y1="29756" x2="65000" y2="29024"/>
                          <a14:foregroundMark x1="65000" y1="29024" x2="84634" y2="30854"/>
                          <a14:foregroundMark x1="84634" y1="30854" x2="57073" y2="38659"/>
                          <a14:foregroundMark x1="57073" y1="38659" x2="48902" y2="50732"/>
                          <a14:foregroundMark x1="48902" y1="50732" x2="20854" y2="66463"/>
                          <a14:foregroundMark x1="20854" y1="66463" x2="32439" y2="65122"/>
                          <a14:foregroundMark x1="32439" y1="65122" x2="12683" y2="73537"/>
                          <a14:foregroundMark x1="12683" y1="73537" x2="19146" y2="68902"/>
                          <a14:foregroundMark x1="19146" y1="68902" x2="6341" y2="67805"/>
                          <a14:foregroundMark x1="6341" y1="67805" x2="13659" y2="58659"/>
                          <a14:foregroundMark x1="13659" y1="58659" x2="21463" y2="53537"/>
                          <a14:foregroundMark x1="21463" y1="53537" x2="45122" y2="51951"/>
                          <a14:foregroundMark x1="45122" y1="51951" x2="23293" y2="60488"/>
                          <a14:foregroundMark x1="23293" y1="60488" x2="31585" y2="62439"/>
                          <a14:foregroundMark x1="31585" y1="62439" x2="25122" y2="68293"/>
                          <a14:foregroundMark x1="25122" y1="68293" x2="34146" y2="69146"/>
                          <a14:foregroundMark x1="34146" y1="69146" x2="39512" y2="73537"/>
                          <a14:foregroundMark x1="39512" y1="73537" x2="42439" y2="74268"/>
                          <a14:foregroundMark x1="48171" y1="1341" x2="48171" y2="1341"/>
                          <a14:foregroundMark x1="46707" y1="488" x2="50122" y2="1707"/>
                        </a14:backgroundRemoval>
                      </a14:imgEffect>
                    </a14:imgLayer>
                  </a14:imgProps>
                </a:ext>
                <a:ext uri="{28A0092B-C50C-407E-A947-70E740481C1C}">
                  <a14:useLocalDpi xmlns:a14="http://schemas.microsoft.com/office/drawing/2010/main" val="0"/>
                </a:ext>
              </a:extLst>
            </a:blip>
            <a:srcRect/>
            <a:stretch>
              <a:fillRect/>
            </a:stretch>
          </p:blipFill>
          <p:spPr bwMode="auto">
            <a:xfrm>
              <a:off x="5066334" y="840278"/>
              <a:ext cx="283546" cy="283546"/>
            </a:xfrm>
            <a:prstGeom prst="rect">
              <a:avLst/>
            </a:prstGeom>
            <a:noFill/>
            <a:extLst>
              <a:ext uri="{909E8E84-426E-40DD-AFC4-6F175D3DCCD1}">
                <a14:hiddenFill xmlns:a14="http://schemas.microsoft.com/office/drawing/2010/main">
                  <a:solidFill>
                    <a:srgbClr val="FFFFFF"/>
                  </a:solidFill>
                </a14:hiddenFill>
              </a:ext>
            </a:extLst>
          </p:spPr>
        </p:pic>
        <p:sp>
          <p:nvSpPr>
            <p:cNvPr id="31" name="Ορθογώνιο 25">
              <a:extLst>
                <a:ext uri="{FF2B5EF4-FFF2-40B4-BE49-F238E27FC236}">
                  <a16:creationId xmlns:a16="http://schemas.microsoft.com/office/drawing/2014/main" id="{8E6BE8AF-0F0A-59AD-A8E5-7E4A0BBE99AB}"/>
                </a:ext>
              </a:extLst>
            </p:cNvPr>
            <p:cNvSpPr/>
            <p:nvPr/>
          </p:nvSpPr>
          <p:spPr>
            <a:xfrm>
              <a:off x="4814697" y="1078460"/>
              <a:ext cx="785003" cy="517514"/>
            </a:xfrm>
            <a:prstGeom prst="rect">
              <a:avLst/>
            </a:prstGeom>
          </p:spPr>
          <p:txBody>
            <a:bodyPr wrap="square">
              <a:spAutoFit/>
            </a:bodyPr>
            <a:lstStyle/>
            <a:p>
              <a:pPr algn="ctr">
                <a:lnSpc>
                  <a:spcPts val="1100"/>
                </a:lnSpc>
              </a:pPr>
              <a:r>
                <a:rPr lang="en-US" sz="800" dirty="0">
                  <a:solidFill>
                    <a:srgbClr val="67A5B2"/>
                  </a:solidFill>
                </a:rPr>
                <a:t>Programmatic Advertising</a:t>
              </a:r>
              <a:endParaRPr lang="en-US" sz="700" dirty="0">
                <a:solidFill>
                  <a:srgbClr val="67A5B2"/>
                </a:solidFill>
                <a:latin typeface="+mj-lt"/>
              </a:endParaRPr>
            </a:p>
            <a:p>
              <a:pPr algn="ctr">
                <a:lnSpc>
                  <a:spcPts val="1100"/>
                </a:lnSpc>
              </a:pPr>
              <a:endParaRPr lang="en-US" sz="1100" dirty="0">
                <a:solidFill>
                  <a:srgbClr val="8C6AA7"/>
                </a:solidFill>
              </a:endParaRPr>
            </a:p>
          </p:txBody>
        </p:sp>
        <p:pic>
          <p:nvPicPr>
            <p:cNvPr id="32" name="Εικόνα 26">
              <a:extLst>
                <a:ext uri="{FF2B5EF4-FFF2-40B4-BE49-F238E27FC236}">
                  <a16:creationId xmlns:a16="http://schemas.microsoft.com/office/drawing/2014/main" id="{EB9F8F1B-471E-21C3-5E42-06D3BB43C7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8422" y="367213"/>
              <a:ext cx="1199892" cy="532753"/>
            </a:xfrm>
            <a:prstGeom prst="rect">
              <a:avLst/>
            </a:prstGeom>
          </p:spPr>
        </p:pic>
        <p:pic>
          <p:nvPicPr>
            <p:cNvPr id="33" name="Εικόνα 27">
              <a:extLst>
                <a:ext uri="{FF2B5EF4-FFF2-40B4-BE49-F238E27FC236}">
                  <a16:creationId xmlns:a16="http://schemas.microsoft.com/office/drawing/2014/main" id="{0BC31DC8-A4A1-4627-5CF6-586951EE96A2}"/>
                </a:ext>
              </a:extLst>
            </p:cNvPr>
            <p:cNvPicPr>
              <a:picLocks noChangeAspect="1"/>
            </p:cNvPicPr>
            <p:nvPr/>
          </p:nvPicPr>
          <p:blipFill>
            <a:blip r:embed="rId11"/>
            <a:stretch>
              <a:fillRect/>
            </a:stretch>
          </p:blipFill>
          <p:spPr>
            <a:xfrm>
              <a:off x="2920649" y="3246692"/>
              <a:ext cx="279751" cy="279751"/>
            </a:xfrm>
            <a:prstGeom prst="rect">
              <a:avLst/>
            </a:prstGeom>
          </p:spPr>
        </p:pic>
      </p:grpSp>
    </p:spTree>
    <p:extLst>
      <p:ext uri="{BB962C8B-B14F-4D97-AF65-F5344CB8AC3E}">
        <p14:creationId xmlns:p14="http://schemas.microsoft.com/office/powerpoint/2010/main" val="266936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3FFED5AF-4378-519D-9C94-04DA04147936}"/>
              </a:ext>
            </a:extLst>
          </p:cNvPr>
          <p:cNvPicPr>
            <a:picLocks noChangeAspect="1"/>
          </p:cNvPicPr>
          <p:nvPr/>
        </p:nvPicPr>
        <p:blipFill>
          <a:blip r:embed="rId3"/>
          <a:stretch>
            <a:fillRect/>
          </a:stretch>
        </p:blipFill>
        <p:spPr>
          <a:xfrm>
            <a:off x="5910418" y="2164016"/>
            <a:ext cx="3768822" cy="2006776"/>
          </a:xfrm>
          <a:prstGeom prst="rect">
            <a:avLst/>
          </a:prstGeom>
        </p:spPr>
      </p:pic>
      <p:pic>
        <p:nvPicPr>
          <p:cNvPr id="2" name="Εικόνα 1">
            <a:extLst>
              <a:ext uri="{FF2B5EF4-FFF2-40B4-BE49-F238E27FC236}">
                <a16:creationId xmlns:a16="http://schemas.microsoft.com/office/drawing/2014/main" id="{4A54C423-54A5-DC6B-460E-50B14D146FAF}"/>
              </a:ext>
            </a:extLst>
          </p:cNvPr>
          <p:cNvPicPr>
            <a:picLocks noChangeAspect="1"/>
          </p:cNvPicPr>
          <p:nvPr/>
        </p:nvPicPr>
        <p:blipFill>
          <a:blip r:embed="rId4"/>
          <a:stretch>
            <a:fillRect/>
          </a:stretch>
        </p:blipFill>
        <p:spPr>
          <a:xfrm>
            <a:off x="2597426" y="377492"/>
            <a:ext cx="2951476" cy="2951476"/>
          </a:xfrm>
          <a:prstGeom prst="rect">
            <a:avLst/>
          </a:prstGeom>
        </p:spPr>
      </p:pic>
      <p:sp>
        <p:nvSpPr>
          <p:cNvPr id="10" name="TextBox 9">
            <a:extLst>
              <a:ext uri="{FF2B5EF4-FFF2-40B4-BE49-F238E27FC236}">
                <a16:creationId xmlns:a16="http://schemas.microsoft.com/office/drawing/2014/main" id="{906A4464-7182-6374-A418-0C0CB8AAD21C}"/>
              </a:ext>
            </a:extLst>
          </p:cNvPr>
          <p:cNvSpPr txBox="1"/>
          <p:nvPr/>
        </p:nvSpPr>
        <p:spPr>
          <a:xfrm>
            <a:off x="2710876" y="3093618"/>
            <a:ext cx="2694039" cy="535531"/>
          </a:xfrm>
          <a:prstGeom prst="rect">
            <a:avLst/>
          </a:prstGeom>
          <a:noFill/>
        </p:spPr>
        <p:txBody>
          <a:bodyPr wrap="square">
            <a:spAutoFit/>
          </a:bodyPr>
          <a:lstStyle/>
          <a:p>
            <a:pPr algn="ctr" defTabSz="758952">
              <a:lnSpc>
                <a:spcPct val="90000"/>
              </a:lnSpc>
              <a:spcBef>
                <a:spcPct val="0"/>
              </a:spcBef>
              <a:spcAft>
                <a:spcPts val="498"/>
              </a:spcAft>
            </a:pPr>
            <a:r>
              <a:rPr lang="el-GR" sz="3200" b="1" spc="-125" dirty="0">
                <a:solidFill>
                  <a:srgbClr val="7030A0"/>
                </a:solidFill>
                <a:latin typeface="+mj-lt"/>
                <a:ea typeface="+mj-ea"/>
                <a:cs typeface="+mj-cs"/>
              </a:rPr>
              <a:t>Στόχος</a:t>
            </a:r>
            <a:endParaRPr lang="el-GR" sz="3200" b="1" kern="1200" spc="-125" dirty="0">
              <a:solidFill>
                <a:srgbClr val="7030A0"/>
              </a:solidFill>
              <a:latin typeface="+mj-lt"/>
              <a:ea typeface="+mj-ea"/>
              <a:cs typeface="+mj-cs"/>
            </a:endParaRPr>
          </a:p>
        </p:txBody>
      </p:sp>
      <p:sp>
        <p:nvSpPr>
          <p:cNvPr id="12" name="TextBox 11">
            <a:extLst>
              <a:ext uri="{FF2B5EF4-FFF2-40B4-BE49-F238E27FC236}">
                <a16:creationId xmlns:a16="http://schemas.microsoft.com/office/drawing/2014/main" id="{C85E56FB-8573-B2B4-6AC6-E3FB3E01B892}"/>
              </a:ext>
            </a:extLst>
          </p:cNvPr>
          <p:cNvSpPr txBox="1"/>
          <p:nvPr/>
        </p:nvSpPr>
        <p:spPr>
          <a:xfrm>
            <a:off x="5910418" y="4296852"/>
            <a:ext cx="3850548" cy="535531"/>
          </a:xfrm>
          <a:prstGeom prst="rect">
            <a:avLst/>
          </a:prstGeom>
          <a:noFill/>
        </p:spPr>
        <p:txBody>
          <a:bodyPr wrap="square">
            <a:spAutoFit/>
          </a:bodyPr>
          <a:lstStyle/>
          <a:p>
            <a:pPr algn="ctr" defTabSz="758952">
              <a:lnSpc>
                <a:spcPct val="90000"/>
              </a:lnSpc>
              <a:spcBef>
                <a:spcPct val="0"/>
              </a:spcBef>
              <a:spcAft>
                <a:spcPts val="498"/>
              </a:spcAft>
            </a:pPr>
            <a:r>
              <a:rPr lang="el-GR" sz="3200" b="1" kern="1200" spc="-125" dirty="0">
                <a:solidFill>
                  <a:srgbClr val="7030A0"/>
                </a:solidFill>
                <a:latin typeface="+mj-lt"/>
                <a:ea typeface="+mj-ea"/>
                <a:cs typeface="+mj-cs"/>
              </a:rPr>
              <a:t>Κοινό</a:t>
            </a:r>
          </a:p>
        </p:txBody>
      </p:sp>
      <p:pic>
        <p:nvPicPr>
          <p:cNvPr id="15" name="Εικόνα 14">
            <a:extLst>
              <a:ext uri="{FF2B5EF4-FFF2-40B4-BE49-F238E27FC236}">
                <a16:creationId xmlns:a16="http://schemas.microsoft.com/office/drawing/2014/main" id="{6292794F-40D0-19D7-5312-A9E9EB8EBB58}"/>
              </a:ext>
            </a:extLst>
          </p:cNvPr>
          <p:cNvPicPr>
            <a:picLocks noChangeAspect="1"/>
          </p:cNvPicPr>
          <p:nvPr/>
        </p:nvPicPr>
        <p:blipFill>
          <a:blip r:embed="rId5"/>
          <a:stretch>
            <a:fillRect/>
          </a:stretch>
        </p:blipFill>
        <p:spPr>
          <a:xfrm>
            <a:off x="2313345" y="4189511"/>
            <a:ext cx="3411594" cy="2290997"/>
          </a:xfrm>
          <a:prstGeom prst="rect">
            <a:avLst/>
          </a:prstGeom>
        </p:spPr>
      </p:pic>
      <p:sp>
        <p:nvSpPr>
          <p:cNvPr id="18" name="TextBox 17">
            <a:extLst>
              <a:ext uri="{FF2B5EF4-FFF2-40B4-BE49-F238E27FC236}">
                <a16:creationId xmlns:a16="http://schemas.microsoft.com/office/drawing/2014/main" id="{91431F00-EBA9-584F-DE77-D46A59B12F4A}"/>
              </a:ext>
            </a:extLst>
          </p:cNvPr>
          <p:cNvSpPr txBox="1"/>
          <p:nvPr/>
        </p:nvSpPr>
        <p:spPr>
          <a:xfrm>
            <a:off x="5548902" y="5591650"/>
            <a:ext cx="2951103" cy="535531"/>
          </a:xfrm>
          <a:prstGeom prst="rect">
            <a:avLst/>
          </a:prstGeom>
          <a:noFill/>
        </p:spPr>
        <p:txBody>
          <a:bodyPr wrap="square">
            <a:spAutoFit/>
          </a:bodyPr>
          <a:lstStyle/>
          <a:p>
            <a:pPr algn="ctr" defTabSz="758952">
              <a:lnSpc>
                <a:spcPct val="90000"/>
              </a:lnSpc>
              <a:spcBef>
                <a:spcPct val="0"/>
              </a:spcBef>
              <a:spcAft>
                <a:spcPts val="498"/>
              </a:spcAft>
            </a:pPr>
            <a:r>
              <a:rPr lang="el-GR" sz="3200" b="1" spc="-125" dirty="0">
                <a:solidFill>
                  <a:srgbClr val="7030A0"/>
                </a:solidFill>
                <a:latin typeface="+mj-lt"/>
                <a:ea typeface="+mj-ea"/>
                <a:cs typeface="+mj-cs"/>
              </a:rPr>
              <a:t>Ανταγωνιστές</a:t>
            </a:r>
            <a:endParaRPr lang="el-GR" sz="3200" b="1" kern="1200" spc="-125" dirty="0">
              <a:solidFill>
                <a:srgbClr val="7030A0"/>
              </a:solidFill>
              <a:latin typeface="+mj-lt"/>
              <a:ea typeface="+mj-ea"/>
              <a:cs typeface="+mj-cs"/>
            </a:endParaRPr>
          </a:p>
        </p:txBody>
      </p:sp>
      <p:pic>
        <p:nvPicPr>
          <p:cNvPr id="13" name="Εικόνα 12">
            <a:extLst>
              <a:ext uri="{FF2B5EF4-FFF2-40B4-BE49-F238E27FC236}">
                <a16:creationId xmlns:a16="http://schemas.microsoft.com/office/drawing/2014/main" id="{71394D69-CFEC-3E46-E926-6F8A14F33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Ορθογώνιο 2">
            <a:extLst>
              <a:ext uri="{FF2B5EF4-FFF2-40B4-BE49-F238E27FC236}">
                <a16:creationId xmlns:a16="http://schemas.microsoft.com/office/drawing/2014/main" id="{F48776AD-7595-461D-4924-A5A1BBE51202}"/>
              </a:ext>
            </a:extLst>
          </p:cNvPr>
          <p:cNvSpPr/>
          <p:nvPr/>
        </p:nvSpPr>
        <p:spPr>
          <a:xfrm>
            <a:off x="9594574" y="435677"/>
            <a:ext cx="2314457" cy="1292662"/>
          </a:xfrm>
          <a:prstGeom prst="rect">
            <a:avLst/>
          </a:prstGeom>
        </p:spPr>
        <p:txBody>
          <a:bodyPr wrap="square">
            <a:spAutoFit/>
          </a:bodyPr>
          <a:lstStyle/>
          <a:p>
            <a:pPr algn="ctr"/>
            <a:r>
              <a:rPr lang="el-GR" sz="2600" spc="-150" dirty="0">
                <a:solidFill>
                  <a:srgbClr val="592B82"/>
                </a:solidFill>
                <a:latin typeface="+mj-lt"/>
              </a:rPr>
              <a:t>Η</a:t>
            </a:r>
          </a:p>
          <a:p>
            <a:pPr algn="ctr"/>
            <a:r>
              <a:rPr lang="el-GR" sz="2600" spc="-150" dirty="0">
                <a:solidFill>
                  <a:srgbClr val="592B82"/>
                </a:solidFill>
                <a:latin typeface="+mj-lt"/>
              </a:rPr>
              <a:t>Στρατηγική</a:t>
            </a:r>
          </a:p>
          <a:p>
            <a:pPr algn="ctr"/>
            <a:r>
              <a:rPr lang="el-GR" sz="2600" spc="-150" dirty="0">
                <a:solidFill>
                  <a:srgbClr val="592B82"/>
                </a:solidFill>
                <a:latin typeface="+mj-lt"/>
              </a:rPr>
              <a:t>μας</a:t>
            </a:r>
          </a:p>
        </p:txBody>
      </p:sp>
    </p:spTree>
    <p:extLst>
      <p:ext uri="{BB962C8B-B14F-4D97-AF65-F5344CB8AC3E}">
        <p14:creationId xmlns:p14="http://schemas.microsoft.com/office/powerpoint/2010/main" val="294622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5"/>
            <a:ext cx="12192000" cy="68580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10158440" y="577357"/>
            <a:ext cx="1493981" cy="892552"/>
          </a:xfrm>
          <a:prstGeom prst="rect">
            <a:avLst/>
          </a:prstGeom>
        </p:spPr>
        <p:txBody>
          <a:bodyPr wrap="square">
            <a:spAutoFit/>
          </a:bodyPr>
          <a:lstStyle/>
          <a:p>
            <a:pPr algn="ctr"/>
            <a:r>
              <a:rPr lang="el-GR" sz="2600" spc="-150" dirty="0">
                <a:solidFill>
                  <a:srgbClr val="592B82"/>
                </a:solidFill>
                <a:latin typeface="+mj-lt"/>
              </a:rPr>
              <a:t>Ψηφιακά Εργαλεία</a:t>
            </a:r>
          </a:p>
        </p:txBody>
      </p:sp>
      <p:pic>
        <p:nvPicPr>
          <p:cNvPr id="13" name="Εικόνα 12">
            <a:extLst>
              <a:ext uri="{FF2B5EF4-FFF2-40B4-BE49-F238E27FC236}">
                <a16:creationId xmlns:a16="http://schemas.microsoft.com/office/drawing/2014/main" id="{3B9D428E-6E3D-6A44-0ECB-47C1388A182C}"/>
              </a:ext>
            </a:extLst>
          </p:cNvPr>
          <p:cNvPicPr>
            <a:picLocks noChangeAspect="1"/>
          </p:cNvPicPr>
          <p:nvPr/>
        </p:nvPicPr>
        <p:blipFill>
          <a:blip r:embed="rId4"/>
          <a:stretch>
            <a:fillRect/>
          </a:stretch>
        </p:blipFill>
        <p:spPr>
          <a:xfrm>
            <a:off x="1778990" y="1974380"/>
            <a:ext cx="8686650" cy="4057710"/>
          </a:xfrm>
          <a:prstGeom prst="rect">
            <a:avLst/>
          </a:prstGeom>
        </p:spPr>
      </p:pic>
      <p:pic>
        <p:nvPicPr>
          <p:cNvPr id="2" name="Εικόνα 1">
            <a:extLst>
              <a:ext uri="{FF2B5EF4-FFF2-40B4-BE49-F238E27FC236}">
                <a16:creationId xmlns:a16="http://schemas.microsoft.com/office/drawing/2014/main" id="{456A536B-722F-92BF-3208-B4B3AEC5D820}"/>
              </a:ext>
            </a:extLst>
          </p:cNvPr>
          <p:cNvPicPr>
            <a:picLocks noChangeAspect="1"/>
          </p:cNvPicPr>
          <p:nvPr/>
        </p:nvPicPr>
        <p:blipFill>
          <a:blip r:embed="rId5"/>
          <a:stretch>
            <a:fillRect/>
          </a:stretch>
        </p:blipFill>
        <p:spPr>
          <a:xfrm>
            <a:off x="4035235" y="120579"/>
            <a:ext cx="2204240" cy="1468302"/>
          </a:xfrm>
          <a:prstGeom prst="rect">
            <a:avLst/>
          </a:prstGeom>
        </p:spPr>
      </p:pic>
    </p:spTree>
    <p:extLst>
      <p:ext uri="{BB962C8B-B14F-4D97-AF65-F5344CB8AC3E}">
        <p14:creationId xmlns:p14="http://schemas.microsoft.com/office/powerpoint/2010/main" val="2391061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5"/>
            <a:ext cx="12192000" cy="68580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10158440" y="577357"/>
            <a:ext cx="1493981" cy="892552"/>
          </a:xfrm>
          <a:prstGeom prst="rect">
            <a:avLst/>
          </a:prstGeom>
        </p:spPr>
        <p:txBody>
          <a:bodyPr wrap="square">
            <a:spAutoFit/>
          </a:bodyPr>
          <a:lstStyle/>
          <a:p>
            <a:pPr algn="ctr"/>
            <a:r>
              <a:rPr lang="el-GR" sz="2600" spc="-150" dirty="0">
                <a:solidFill>
                  <a:srgbClr val="592B82"/>
                </a:solidFill>
                <a:latin typeface="+mj-lt"/>
              </a:rPr>
              <a:t>Ψηφιακά Εργαλεία</a:t>
            </a:r>
          </a:p>
        </p:txBody>
      </p:sp>
      <p:graphicFrame>
        <p:nvGraphicFramePr>
          <p:cNvPr id="3" name="TextBox 7">
            <a:extLst>
              <a:ext uri="{FF2B5EF4-FFF2-40B4-BE49-F238E27FC236}">
                <a16:creationId xmlns:a16="http://schemas.microsoft.com/office/drawing/2014/main" id="{E6823E95-A788-8752-A27E-3F72A5E91E9F}"/>
              </a:ext>
            </a:extLst>
          </p:cNvPr>
          <p:cNvGraphicFramePr/>
          <p:nvPr>
            <p:extLst>
              <p:ext uri="{D42A27DB-BD31-4B8C-83A1-F6EECF244321}">
                <p14:modId xmlns:p14="http://schemas.microsoft.com/office/powerpoint/2010/main" val="3184394657"/>
              </p:ext>
            </p:extLst>
          </p:nvPr>
        </p:nvGraphicFramePr>
        <p:xfrm>
          <a:off x="1461505" y="1328638"/>
          <a:ext cx="8696935" cy="51386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1797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5"/>
            <a:ext cx="12192000" cy="68580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10158440" y="577357"/>
            <a:ext cx="1493981" cy="892552"/>
          </a:xfrm>
          <a:prstGeom prst="rect">
            <a:avLst/>
          </a:prstGeom>
        </p:spPr>
        <p:txBody>
          <a:bodyPr wrap="square">
            <a:spAutoFit/>
          </a:bodyPr>
          <a:lstStyle/>
          <a:p>
            <a:pPr algn="ctr"/>
            <a:r>
              <a:rPr lang="en-US" sz="2600" spc="-150" dirty="0">
                <a:solidFill>
                  <a:srgbClr val="592B82"/>
                </a:solidFill>
                <a:latin typeface="+mj-lt"/>
              </a:rPr>
              <a:t>Email Marketing</a:t>
            </a:r>
            <a:endParaRPr lang="el-GR" sz="2600" spc="-150" dirty="0">
              <a:solidFill>
                <a:srgbClr val="592B82"/>
              </a:solidFill>
              <a:latin typeface="+mj-lt"/>
            </a:endParaRPr>
          </a:p>
        </p:txBody>
      </p:sp>
      <p:pic>
        <p:nvPicPr>
          <p:cNvPr id="6" name="Εικόνα 4">
            <a:extLst>
              <a:ext uri="{FF2B5EF4-FFF2-40B4-BE49-F238E27FC236}">
                <a16:creationId xmlns:a16="http://schemas.microsoft.com/office/drawing/2014/main" id="{64AEAB96-28E2-67AF-B730-A702F77BC03D}"/>
              </a:ext>
            </a:extLst>
          </p:cNvPr>
          <p:cNvPicPr>
            <a:picLocks noChangeAspect="1"/>
          </p:cNvPicPr>
          <p:nvPr/>
        </p:nvPicPr>
        <p:blipFill rotWithShape="1">
          <a:blip r:embed="rId4"/>
          <a:srcRect l="58810" t="26168" r="3875" b="4683"/>
          <a:stretch/>
        </p:blipFill>
        <p:spPr>
          <a:xfrm>
            <a:off x="2477053" y="329785"/>
            <a:ext cx="6047775" cy="3594691"/>
          </a:xfrm>
          <a:prstGeom prst="rect">
            <a:avLst/>
          </a:prstGeom>
          <a:ln>
            <a:noFill/>
          </a:ln>
          <a:effectLst/>
        </p:spPr>
      </p:pic>
      <p:pic>
        <p:nvPicPr>
          <p:cNvPr id="3" name="Εικόνα 4">
            <a:extLst>
              <a:ext uri="{FF2B5EF4-FFF2-40B4-BE49-F238E27FC236}">
                <a16:creationId xmlns:a16="http://schemas.microsoft.com/office/drawing/2014/main" id="{E870894F-1C6E-A246-954E-83FE351E9BCE}"/>
              </a:ext>
            </a:extLst>
          </p:cNvPr>
          <p:cNvPicPr>
            <a:picLocks noChangeAspect="1"/>
          </p:cNvPicPr>
          <p:nvPr/>
        </p:nvPicPr>
        <p:blipFill>
          <a:blip r:embed="rId5"/>
          <a:stretch>
            <a:fillRect/>
          </a:stretch>
        </p:blipFill>
        <p:spPr>
          <a:xfrm>
            <a:off x="1582919" y="2913262"/>
            <a:ext cx="2269553" cy="3802033"/>
          </a:xfrm>
          <a:prstGeom prst="rect">
            <a:avLst/>
          </a:prstGeom>
          <a:ln>
            <a:noFill/>
          </a:ln>
          <a:effectLst/>
        </p:spPr>
      </p:pic>
      <p:pic>
        <p:nvPicPr>
          <p:cNvPr id="8" name="Εικόνα 2">
            <a:extLst>
              <a:ext uri="{FF2B5EF4-FFF2-40B4-BE49-F238E27FC236}">
                <a16:creationId xmlns:a16="http://schemas.microsoft.com/office/drawing/2014/main" id="{CB4E164D-AF74-722A-E61C-A3C091206B80}"/>
              </a:ext>
            </a:extLst>
          </p:cNvPr>
          <p:cNvPicPr>
            <a:picLocks noChangeAspect="1"/>
          </p:cNvPicPr>
          <p:nvPr/>
        </p:nvPicPr>
        <p:blipFill>
          <a:blip r:embed="rId6"/>
          <a:stretch>
            <a:fillRect/>
          </a:stretch>
        </p:blipFill>
        <p:spPr>
          <a:xfrm>
            <a:off x="8049718" y="2646940"/>
            <a:ext cx="2855712" cy="3881275"/>
          </a:xfrm>
          <a:prstGeom prst="rect">
            <a:avLst/>
          </a:prstGeom>
          <a:ln>
            <a:noFill/>
          </a:ln>
          <a:effectLst/>
        </p:spPr>
      </p:pic>
    </p:spTree>
    <p:extLst>
      <p:ext uri="{BB962C8B-B14F-4D97-AF65-F5344CB8AC3E}">
        <p14:creationId xmlns:p14="http://schemas.microsoft.com/office/powerpoint/2010/main" val="120294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CF60521C-8D39-41B8-94B6-60AAC22B6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85"/>
            <a:ext cx="12192000" cy="6858000"/>
          </a:xfrm>
          <a:prstGeom prst="rect">
            <a:avLst/>
          </a:prstGeom>
        </p:spPr>
      </p:pic>
      <p:sp>
        <p:nvSpPr>
          <p:cNvPr id="5" name="Ορθογώνιο 4">
            <a:extLst>
              <a:ext uri="{FF2B5EF4-FFF2-40B4-BE49-F238E27FC236}">
                <a16:creationId xmlns:a16="http://schemas.microsoft.com/office/drawing/2014/main" id="{00693D54-C06D-4598-BDE1-092663B52BCE}"/>
              </a:ext>
            </a:extLst>
          </p:cNvPr>
          <p:cNvSpPr/>
          <p:nvPr/>
        </p:nvSpPr>
        <p:spPr>
          <a:xfrm>
            <a:off x="10158440" y="577357"/>
            <a:ext cx="1493981" cy="892552"/>
          </a:xfrm>
          <a:prstGeom prst="rect">
            <a:avLst/>
          </a:prstGeom>
        </p:spPr>
        <p:txBody>
          <a:bodyPr wrap="square">
            <a:spAutoFit/>
          </a:bodyPr>
          <a:lstStyle/>
          <a:p>
            <a:pPr algn="ctr"/>
            <a:r>
              <a:rPr lang="en-US" sz="2600" b="1" spc="-150" dirty="0">
                <a:solidFill>
                  <a:srgbClr val="592B82"/>
                </a:solidFill>
                <a:latin typeface="+mj-lt"/>
              </a:rPr>
              <a:t>AR – VR </a:t>
            </a:r>
          </a:p>
          <a:p>
            <a:pPr algn="ctr"/>
            <a:r>
              <a:rPr lang="en-US" sz="2600" b="1" spc="-150" dirty="0">
                <a:solidFill>
                  <a:srgbClr val="592B82"/>
                </a:solidFill>
                <a:latin typeface="+mj-lt"/>
              </a:rPr>
              <a:t>ADS</a:t>
            </a:r>
            <a:endParaRPr lang="el-GR" sz="2600" b="1" spc="-150" dirty="0">
              <a:solidFill>
                <a:srgbClr val="592B82"/>
              </a:solidFill>
              <a:latin typeface="+mj-lt"/>
            </a:endParaRPr>
          </a:p>
        </p:txBody>
      </p:sp>
      <p:pic>
        <p:nvPicPr>
          <p:cNvPr id="6" name="Ηλεκτρονικά πολυμέσα 5" title="Say Hej to IKEA Place">
            <a:hlinkClick r:id="" action="ppaction://media"/>
            <a:extLst>
              <a:ext uri="{FF2B5EF4-FFF2-40B4-BE49-F238E27FC236}">
                <a16:creationId xmlns:a16="http://schemas.microsoft.com/office/drawing/2014/main" id="{221DB52A-007F-01DB-1ACB-50454BEBCAF8}"/>
              </a:ext>
            </a:extLst>
          </p:cNvPr>
          <p:cNvPicPr>
            <a:picLocks noRot="1" noChangeAspect="1"/>
          </p:cNvPicPr>
          <p:nvPr>
            <a:videoFile r:link="rId1"/>
          </p:nvPr>
        </p:nvPicPr>
        <p:blipFill>
          <a:blip r:embed="rId5"/>
          <a:stretch>
            <a:fillRect/>
          </a:stretch>
        </p:blipFill>
        <p:spPr>
          <a:xfrm>
            <a:off x="0" y="3685"/>
            <a:ext cx="12192000" cy="6850630"/>
          </a:xfrm>
          <a:prstGeom prst="rect">
            <a:avLst/>
          </a:prstGeom>
        </p:spPr>
      </p:pic>
    </p:spTree>
    <p:extLst>
      <p:ext uri="{BB962C8B-B14F-4D97-AF65-F5344CB8AC3E}">
        <p14:creationId xmlns:p14="http://schemas.microsoft.com/office/powerpoint/2010/main" val="66434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F614B8-BFC8-F45D-8F4D-A590D62D4C3D}"/>
              </a:ext>
            </a:extLst>
          </p:cNvPr>
          <p:cNvPicPr>
            <a:picLocks noChangeAspect="1"/>
          </p:cNvPicPr>
          <p:nvPr/>
        </p:nvPicPr>
        <p:blipFill rotWithShape="1">
          <a:blip r:embed="rId3"/>
          <a:srcRect l="7963" r="3551" b="44297"/>
          <a:stretch/>
        </p:blipFill>
        <p:spPr>
          <a:xfrm>
            <a:off x="1473643" y="2156260"/>
            <a:ext cx="9646650" cy="2006425"/>
          </a:xfrm>
          <a:prstGeom prst="rect">
            <a:avLst/>
          </a:prstGeom>
        </p:spPr>
      </p:pic>
      <p:pic>
        <p:nvPicPr>
          <p:cNvPr id="10" name="Εικόνα 9">
            <a:extLst>
              <a:ext uri="{FF2B5EF4-FFF2-40B4-BE49-F238E27FC236}">
                <a16:creationId xmlns:a16="http://schemas.microsoft.com/office/drawing/2014/main" id="{0E61AB8A-E0D2-4F5E-1BCE-B76ACABFD0F4}"/>
              </a:ext>
            </a:extLst>
          </p:cNvPr>
          <p:cNvPicPr>
            <a:picLocks noChangeAspect="1"/>
          </p:cNvPicPr>
          <p:nvPr/>
        </p:nvPicPr>
        <p:blipFill>
          <a:blip r:embed="rId4"/>
          <a:stretch>
            <a:fillRect/>
          </a:stretch>
        </p:blipFill>
        <p:spPr>
          <a:xfrm>
            <a:off x="3777087" y="3975227"/>
            <a:ext cx="4020899" cy="2794285"/>
          </a:xfrm>
          <a:prstGeom prst="rect">
            <a:avLst/>
          </a:prstGeom>
        </p:spPr>
      </p:pic>
      <p:pic>
        <p:nvPicPr>
          <p:cNvPr id="17" name="Εικόνα 16">
            <a:extLst>
              <a:ext uri="{FF2B5EF4-FFF2-40B4-BE49-F238E27FC236}">
                <a16:creationId xmlns:a16="http://schemas.microsoft.com/office/drawing/2014/main" id="{4540FEB9-E476-4001-925A-415A14083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799"/>
            <a:ext cx="12218310" cy="6872799"/>
          </a:xfrm>
          <a:prstGeom prst="rect">
            <a:avLst/>
          </a:prstGeom>
        </p:spPr>
      </p:pic>
      <p:sp>
        <p:nvSpPr>
          <p:cNvPr id="5" name="Ορθογώνιο 4">
            <a:extLst>
              <a:ext uri="{FF2B5EF4-FFF2-40B4-BE49-F238E27FC236}">
                <a16:creationId xmlns:a16="http://schemas.microsoft.com/office/drawing/2014/main" id="{2E63A0A6-8640-44D3-98FE-DA68CF2C7585}"/>
              </a:ext>
            </a:extLst>
          </p:cNvPr>
          <p:cNvSpPr/>
          <p:nvPr/>
        </p:nvSpPr>
        <p:spPr>
          <a:xfrm>
            <a:off x="9689210" y="429221"/>
            <a:ext cx="2458546" cy="1200329"/>
          </a:xfrm>
          <a:prstGeom prst="rect">
            <a:avLst/>
          </a:prstGeom>
        </p:spPr>
        <p:txBody>
          <a:bodyPr wrap="square">
            <a:spAutoFit/>
          </a:bodyPr>
          <a:lstStyle/>
          <a:p>
            <a:pPr algn="ctr" fontAlgn="base"/>
            <a:r>
              <a:rPr lang="el-GR" sz="2400" spc="-150" dirty="0">
                <a:solidFill>
                  <a:srgbClr val="592B82"/>
                </a:solidFill>
                <a:latin typeface="+mj-lt"/>
              </a:rPr>
              <a:t>Προβολή</a:t>
            </a:r>
          </a:p>
          <a:p>
            <a:pPr algn="ctr" fontAlgn="base"/>
            <a:r>
              <a:rPr lang="el-GR" sz="2400" spc="-150" dirty="0">
                <a:solidFill>
                  <a:srgbClr val="592B82"/>
                </a:solidFill>
                <a:latin typeface="+mj-lt"/>
              </a:rPr>
              <a:t>&amp; Καταχώριση Επιχείρησης στο </a:t>
            </a:r>
            <a:r>
              <a:rPr lang="el-GR" sz="2400" b="1" spc="-150" dirty="0">
                <a:solidFill>
                  <a:srgbClr val="592B82"/>
                </a:solidFill>
                <a:latin typeface="+mj-lt"/>
              </a:rPr>
              <a:t>xo.gr</a:t>
            </a:r>
          </a:p>
        </p:txBody>
      </p:sp>
      <p:sp>
        <p:nvSpPr>
          <p:cNvPr id="9" name="TextBox 8">
            <a:extLst>
              <a:ext uri="{FF2B5EF4-FFF2-40B4-BE49-F238E27FC236}">
                <a16:creationId xmlns:a16="http://schemas.microsoft.com/office/drawing/2014/main" id="{86E11098-CAFB-01DB-862D-6399468BA928}"/>
              </a:ext>
            </a:extLst>
          </p:cNvPr>
          <p:cNvSpPr txBox="1"/>
          <p:nvPr/>
        </p:nvSpPr>
        <p:spPr>
          <a:xfrm>
            <a:off x="2286001" y="429221"/>
            <a:ext cx="6326154" cy="1384995"/>
          </a:xfrm>
          <a:prstGeom prst="rect">
            <a:avLst/>
          </a:prstGeom>
          <a:noFill/>
        </p:spPr>
        <p:txBody>
          <a:bodyPr wrap="square">
            <a:spAutoFit/>
          </a:bodyPr>
          <a:lstStyle/>
          <a:p>
            <a:pPr algn="ctr"/>
            <a:r>
              <a:rPr lang="el-GR" sz="4200" spc="-150" dirty="0">
                <a:solidFill>
                  <a:srgbClr val="592B82"/>
                </a:solidFill>
              </a:rPr>
              <a:t>Είσαι εκεί που ψάχνουν</a:t>
            </a:r>
          </a:p>
          <a:p>
            <a:pPr algn="ctr"/>
            <a:r>
              <a:rPr lang="el-GR" sz="4200" spc="-150" dirty="0">
                <a:solidFill>
                  <a:srgbClr val="592B82"/>
                </a:solidFill>
              </a:rPr>
              <a:t>οι Πελάτες σου;</a:t>
            </a:r>
            <a:endParaRPr lang="el-GR" sz="4200" dirty="0"/>
          </a:p>
        </p:txBody>
      </p:sp>
    </p:spTree>
    <p:extLst>
      <p:ext uri="{BB962C8B-B14F-4D97-AF65-F5344CB8AC3E}">
        <p14:creationId xmlns:p14="http://schemas.microsoft.com/office/powerpoint/2010/main" val="33712664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BD6DC79A_DC56_4A0C_96F0_995F886E7FC9&quot;,&quot;SourceFullName&quot;:&quot;https://www.youtube.com/embed/zgaemc_zNXw?feature=oembed&quot;,&quot;LastUpdate&quot;:&quot;2023-06-02 2:04 PM&quot;,&quot;UpdatedBy&quot;:&quot;cpourgouris&quot;,&quot;IsLinked&quot;:false,&quot;IsBrokenLink&quot;:false,&quot;Type&quot;:2}"/>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dbf41a8-339c-4170-ad12-2368926577c2">
      <Terms xmlns="http://schemas.microsoft.com/office/infopath/2007/PartnerControls"/>
    </lcf76f155ced4ddcb4097134ff3c332f>
    <TaxCatchAll xmlns="e636d4df-0a6f-48ed-9547-8f9f0cce06c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Έγγραφο" ma:contentTypeID="0x0101007B4269392C030D44926FFC447A7C8F8E" ma:contentTypeVersion="17" ma:contentTypeDescription="Δημιουργία νέου εγγράφου" ma:contentTypeScope="" ma:versionID="53976266910d7b7fb4fe07d7d12c743d">
  <xsd:schema xmlns:xsd="http://www.w3.org/2001/XMLSchema" xmlns:xs="http://www.w3.org/2001/XMLSchema" xmlns:p="http://schemas.microsoft.com/office/2006/metadata/properties" xmlns:ns2="3dbf41a8-339c-4170-ad12-2368926577c2" xmlns:ns3="e636d4df-0a6f-48ed-9547-8f9f0cce06c6" targetNamespace="http://schemas.microsoft.com/office/2006/metadata/properties" ma:root="true" ma:fieldsID="05d69b069545bac102d9a75435a99686" ns2:_="" ns3:_="">
    <xsd:import namespace="3dbf41a8-339c-4170-ad12-2368926577c2"/>
    <xsd:import namespace="e636d4df-0a6f-48ed-9547-8f9f0cce06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bf41a8-339c-4170-ad12-2368926577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Ετικέτες εικόνας" ma:readOnly="false" ma:fieldId="{5cf76f15-5ced-4ddc-b409-7134ff3c332f}" ma:taxonomyMulti="true" ma:sspId="fe9deec8-afbb-4059-a6d7-bc916a5a043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36d4df-0a6f-48ed-9547-8f9f0cce06c6" elementFormDefault="qualified">
    <xsd:import namespace="http://schemas.microsoft.com/office/2006/documentManagement/types"/>
    <xsd:import namespace="http://schemas.microsoft.com/office/infopath/2007/PartnerControls"/>
    <xsd:element name="SharedWithUsers" ma:index="17"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Κοινή χρήση με λεπτομέρειες" ma:internalName="SharedWithDetails" ma:readOnly="true">
      <xsd:simpleType>
        <xsd:restriction base="dms:Note">
          <xsd:maxLength value="255"/>
        </xsd:restriction>
      </xsd:simpleType>
    </xsd:element>
    <xsd:element name="TaxCatchAll" ma:index="22" nillable="true" ma:displayName="Taxonomy Catch All Column" ma:hidden="true" ma:list="{26f96c39-0796-44ee-b314-6e90bef89722}" ma:internalName="TaxCatchAll" ma:showField="CatchAllData" ma:web="e636d4df-0a6f-48ed-9547-8f9f0cce06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5CD805-E204-4556-87FA-37AF70766657}">
  <ds:schemaRefs>
    <ds:schemaRef ds:uri="7a23fdd1-6053-4999-bfc2-0772ca932820"/>
    <ds:schemaRef ds:uri="ee0c6552-315b-48f7-ae5d-a494d283eba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dbf41a8-339c-4170-ad12-2368926577c2"/>
    <ds:schemaRef ds:uri="e636d4df-0a6f-48ed-9547-8f9f0cce06c6"/>
  </ds:schemaRefs>
</ds:datastoreItem>
</file>

<file path=customXml/itemProps2.xml><?xml version="1.0" encoding="utf-8"?>
<ds:datastoreItem xmlns:ds="http://schemas.openxmlformats.org/officeDocument/2006/customXml" ds:itemID="{89B7D60F-AF49-43A3-9828-E4FEC412D261}">
  <ds:schemaRefs>
    <ds:schemaRef ds:uri="http://schemas.microsoft.com/sharepoint/v3/contenttype/forms"/>
  </ds:schemaRefs>
</ds:datastoreItem>
</file>

<file path=customXml/itemProps3.xml><?xml version="1.0" encoding="utf-8"?>
<ds:datastoreItem xmlns:ds="http://schemas.openxmlformats.org/officeDocument/2006/customXml" ds:itemID="{99BC2DA1-C501-4DBA-8B89-04C8137C34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bf41a8-339c-4170-ad12-2368926577c2"/>
    <ds:schemaRef ds:uri="e636d4df-0a6f-48ed-9547-8f9f0cce06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2761</TotalTime>
  <Words>3573</Words>
  <Application>Microsoft Office PowerPoint</Application>
  <PresentationFormat>Ευρεία οθόνη</PresentationFormat>
  <Paragraphs>227</Paragraphs>
  <Slides>21</Slides>
  <Notes>21</Notes>
  <HiddenSlides>0</HiddenSlides>
  <MMClips>3</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21</vt:i4>
      </vt:variant>
    </vt:vector>
  </HeadingPairs>
  <TitlesOfParts>
    <vt:vector size="32" baseType="lpstr">
      <vt:lpstr>-apple-system</vt:lpstr>
      <vt:lpstr>Arial</vt:lpstr>
      <vt:lpstr>Calibri</vt:lpstr>
      <vt:lpstr>Calibri Light</vt:lpstr>
      <vt:lpstr>Google Sans</vt:lpstr>
      <vt:lpstr>Inter</vt:lpstr>
      <vt:lpstr>Open Sans</vt:lpstr>
      <vt:lpstr>Roboto</vt:lpstr>
      <vt:lpstr>Symbol</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Agianoglou Olga</dc:creator>
  <cp:lastModifiedBy>Vlachaki Iro</cp:lastModifiedBy>
  <cp:revision>5</cp:revision>
  <dcterms:created xsi:type="dcterms:W3CDTF">2019-11-25T08:46:05Z</dcterms:created>
  <dcterms:modified xsi:type="dcterms:W3CDTF">2023-07-12T13:19:28Z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0x0101007B4269392C030D44926FFC447A7C8F8E</vt:lpwstr>
  </property>
  <property fmtid="{D5CDD505-2E9C-101B-9397-08002B2CF9AE}" pid="3" name="Order">
    <vt:r8>5000</vt:r8>
  </property>
  <property fmtid="{D5CDD505-2E9C-101B-9397-08002B2CF9AE}" pid="4" name="MediaServiceImageTags">
    <vt:lpwstr/>
  </property>
</Properties>
</file>